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59" r:id="rId23"/>
    <p:sldId id="260" r:id="rId24"/>
    <p:sldId id="280" r:id="rId25"/>
    <p:sldId id="281" r:id="rId26"/>
    <p:sldId id="25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6F3EBB-BB06-4BE6-8F09-0327811BC262}" type="doc">
      <dgm:prSet loTypeId="urn:microsoft.com/office/officeart/2005/8/layout/matrix3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85F1562-7249-4530-97B7-4BE1FFD5E724}">
      <dgm:prSet phldrT="[Texto]"/>
      <dgm:spPr/>
      <dgm:t>
        <a:bodyPr/>
        <a:lstStyle/>
        <a:p>
          <a:r>
            <a:rPr lang="en-US" dirty="0" err="1" smtClean="0"/>
            <a:t>Artefatos</a:t>
          </a:r>
          <a:r>
            <a:rPr lang="en-US" dirty="0" smtClean="0"/>
            <a:t> de Software</a:t>
          </a:r>
          <a:endParaRPr lang="en-US" dirty="0"/>
        </a:p>
      </dgm:t>
    </dgm:pt>
    <dgm:pt modelId="{52E5B3E5-F2B4-40B9-95A4-21E77D557D77}" type="parTrans" cxnId="{1D726D28-7EAD-4D1F-9A74-DC38947ECD89}">
      <dgm:prSet/>
      <dgm:spPr/>
      <dgm:t>
        <a:bodyPr/>
        <a:lstStyle/>
        <a:p>
          <a:endParaRPr lang="en-US"/>
        </a:p>
      </dgm:t>
    </dgm:pt>
    <dgm:pt modelId="{242A3476-5204-4CE9-A7A0-8235B0711D18}" type="sibTrans" cxnId="{1D726D28-7EAD-4D1F-9A74-DC38947ECD89}">
      <dgm:prSet/>
      <dgm:spPr/>
      <dgm:t>
        <a:bodyPr/>
        <a:lstStyle/>
        <a:p>
          <a:endParaRPr lang="en-US"/>
        </a:p>
      </dgm:t>
    </dgm:pt>
    <dgm:pt modelId="{7A587B02-63DF-4A7D-8D2C-484064A38C6B}">
      <dgm:prSet phldrT="[Texto]"/>
      <dgm:spPr/>
      <dgm:t>
        <a:bodyPr/>
        <a:lstStyle/>
        <a:p>
          <a:r>
            <a:rPr lang="en-US" dirty="0" err="1" smtClean="0"/>
            <a:t>Características</a:t>
          </a:r>
          <a:endParaRPr lang="en-US" dirty="0"/>
        </a:p>
      </dgm:t>
    </dgm:pt>
    <dgm:pt modelId="{72639BFF-742B-428C-9333-084FAB530CC2}" type="parTrans" cxnId="{AC001766-BE0A-42B1-A598-C4E969D960D2}">
      <dgm:prSet/>
      <dgm:spPr/>
      <dgm:t>
        <a:bodyPr/>
        <a:lstStyle/>
        <a:p>
          <a:endParaRPr lang="en-US"/>
        </a:p>
      </dgm:t>
    </dgm:pt>
    <dgm:pt modelId="{F626C908-1E4E-41A7-9AAE-DED9C3FE6B2F}" type="sibTrans" cxnId="{AC001766-BE0A-42B1-A598-C4E969D960D2}">
      <dgm:prSet/>
      <dgm:spPr/>
      <dgm:t>
        <a:bodyPr/>
        <a:lstStyle/>
        <a:p>
          <a:endParaRPr lang="en-US"/>
        </a:p>
      </dgm:t>
    </dgm:pt>
    <dgm:pt modelId="{802211FC-C368-4259-B32D-661159A49BC8}">
      <dgm:prSet phldrT="[Texto]"/>
      <dgm:spPr/>
      <dgm:t>
        <a:bodyPr/>
        <a:lstStyle/>
        <a:p>
          <a:r>
            <a:rPr lang="en-US" dirty="0" err="1" smtClean="0"/>
            <a:t>Equipe</a:t>
          </a:r>
          <a:endParaRPr lang="en-US" dirty="0"/>
        </a:p>
      </dgm:t>
    </dgm:pt>
    <dgm:pt modelId="{4401A344-3E41-42C3-9013-8EF9CE8315F4}" type="parTrans" cxnId="{3401B803-5A4E-45BC-996C-7C5AFD1ED31D}">
      <dgm:prSet/>
      <dgm:spPr/>
      <dgm:t>
        <a:bodyPr/>
        <a:lstStyle/>
        <a:p>
          <a:endParaRPr lang="en-US"/>
        </a:p>
      </dgm:t>
    </dgm:pt>
    <dgm:pt modelId="{EB1FB0E8-CE84-4FCC-B783-450C3C7FD1E7}" type="sibTrans" cxnId="{3401B803-5A4E-45BC-996C-7C5AFD1ED31D}">
      <dgm:prSet/>
      <dgm:spPr/>
      <dgm:t>
        <a:bodyPr/>
        <a:lstStyle/>
        <a:p>
          <a:endParaRPr lang="en-US"/>
        </a:p>
      </dgm:t>
    </dgm:pt>
    <dgm:pt modelId="{626EF7B8-860C-409A-A1CB-E47A85835430}">
      <dgm:prSet phldrT="[Texto]"/>
      <dgm:spPr/>
      <dgm:t>
        <a:bodyPr/>
        <a:lstStyle/>
        <a:p>
          <a:r>
            <a:rPr lang="en-US" dirty="0" err="1" smtClean="0"/>
            <a:t>Mudanças</a:t>
          </a:r>
          <a:endParaRPr lang="en-US" dirty="0"/>
        </a:p>
      </dgm:t>
    </dgm:pt>
    <dgm:pt modelId="{434187D2-B579-48D5-A245-8C89F879C30E}" type="parTrans" cxnId="{71F0F4A6-2761-4E62-935A-600682499266}">
      <dgm:prSet/>
      <dgm:spPr/>
      <dgm:t>
        <a:bodyPr/>
        <a:lstStyle/>
        <a:p>
          <a:endParaRPr lang="en-US"/>
        </a:p>
      </dgm:t>
    </dgm:pt>
    <dgm:pt modelId="{3AF1AC4E-6DE1-4806-9A30-A3D6AF3DE2C6}" type="sibTrans" cxnId="{71F0F4A6-2761-4E62-935A-600682499266}">
      <dgm:prSet/>
      <dgm:spPr/>
      <dgm:t>
        <a:bodyPr/>
        <a:lstStyle/>
        <a:p>
          <a:endParaRPr lang="en-US"/>
        </a:p>
      </dgm:t>
    </dgm:pt>
    <dgm:pt modelId="{EFB63C09-EBC2-4098-BC5F-2C68D985862C}" type="pres">
      <dgm:prSet presAssocID="{1B6F3EBB-BB06-4BE6-8F09-0327811BC262}" presName="matrix" presStyleCnt="0">
        <dgm:presLayoutVars>
          <dgm:chMax val="1"/>
          <dgm:dir/>
          <dgm:resizeHandles val="exact"/>
        </dgm:presLayoutVars>
      </dgm:prSet>
      <dgm:spPr/>
    </dgm:pt>
    <dgm:pt modelId="{3C10BEF6-3481-437D-BB3B-C9EEC81CF55F}" type="pres">
      <dgm:prSet presAssocID="{1B6F3EBB-BB06-4BE6-8F09-0327811BC262}" presName="diamond" presStyleLbl="bgShp" presStyleIdx="0" presStyleCnt="1"/>
      <dgm:spPr/>
    </dgm:pt>
    <dgm:pt modelId="{B96B67CC-25EB-4565-8E60-B4687A15270E}" type="pres">
      <dgm:prSet presAssocID="{1B6F3EBB-BB06-4BE6-8F09-0327811BC26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30A038-49D0-4011-95AF-F7E01EFCF933}" type="pres">
      <dgm:prSet presAssocID="{1B6F3EBB-BB06-4BE6-8F09-0327811BC262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75DAE97D-5355-45E0-AD9C-8BB0628C663A}" type="pres">
      <dgm:prSet presAssocID="{1B6F3EBB-BB06-4BE6-8F09-0327811BC262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7121B062-7724-4A33-82A4-20150416BD0C}" type="pres">
      <dgm:prSet presAssocID="{1B6F3EBB-BB06-4BE6-8F09-0327811BC262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AC001766-BE0A-42B1-A598-C4E969D960D2}" srcId="{1B6F3EBB-BB06-4BE6-8F09-0327811BC262}" destId="{7A587B02-63DF-4A7D-8D2C-484064A38C6B}" srcOrd="1" destOrd="0" parTransId="{72639BFF-742B-428C-9333-084FAB530CC2}" sibTransId="{F626C908-1E4E-41A7-9AAE-DED9C3FE6B2F}"/>
    <dgm:cxn modelId="{DB5748FD-6CE5-474D-84C0-25D69D8E6EBC}" type="presOf" srcId="{1B6F3EBB-BB06-4BE6-8F09-0327811BC262}" destId="{EFB63C09-EBC2-4098-BC5F-2C68D985862C}" srcOrd="0" destOrd="0" presId="urn:microsoft.com/office/officeart/2005/8/layout/matrix3"/>
    <dgm:cxn modelId="{3401B803-5A4E-45BC-996C-7C5AFD1ED31D}" srcId="{1B6F3EBB-BB06-4BE6-8F09-0327811BC262}" destId="{802211FC-C368-4259-B32D-661159A49BC8}" srcOrd="2" destOrd="0" parTransId="{4401A344-3E41-42C3-9013-8EF9CE8315F4}" sibTransId="{EB1FB0E8-CE84-4FCC-B783-450C3C7FD1E7}"/>
    <dgm:cxn modelId="{411E6747-ED83-4678-A1E4-47D672FE8719}" type="presOf" srcId="{626EF7B8-860C-409A-A1CB-E47A85835430}" destId="{7121B062-7724-4A33-82A4-20150416BD0C}" srcOrd="0" destOrd="0" presId="urn:microsoft.com/office/officeart/2005/8/layout/matrix3"/>
    <dgm:cxn modelId="{F195AF3B-5731-4021-8A8A-5083AB3A9D16}" type="presOf" srcId="{B85F1562-7249-4530-97B7-4BE1FFD5E724}" destId="{B96B67CC-25EB-4565-8E60-B4687A15270E}" srcOrd="0" destOrd="0" presId="urn:microsoft.com/office/officeart/2005/8/layout/matrix3"/>
    <dgm:cxn modelId="{71F0F4A6-2761-4E62-935A-600682499266}" srcId="{1B6F3EBB-BB06-4BE6-8F09-0327811BC262}" destId="{626EF7B8-860C-409A-A1CB-E47A85835430}" srcOrd="3" destOrd="0" parTransId="{434187D2-B579-48D5-A245-8C89F879C30E}" sibTransId="{3AF1AC4E-6DE1-4806-9A30-A3D6AF3DE2C6}"/>
    <dgm:cxn modelId="{1D726D28-7EAD-4D1F-9A74-DC38947ECD89}" srcId="{1B6F3EBB-BB06-4BE6-8F09-0327811BC262}" destId="{B85F1562-7249-4530-97B7-4BE1FFD5E724}" srcOrd="0" destOrd="0" parTransId="{52E5B3E5-F2B4-40B9-95A4-21E77D557D77}" sibTransId="{242A3476-5204-4CE9-A7A0-8235B0711D18}"/>
    <dgm:cxn modelId="{B22CB208-0070-4402-8AC5-EBBEA59A8762}" type="presOf" srcId="{802211FC-C368-4259-B32D-661159A49BC8}" destId="{75DAE97D-5355-45E0-AD9C-8BB0628C663A}" srcOrd="0" destOrd="0" presId="urn:microsoft.com/office/officeart/2005/8/layout/matrix3"/>
    <dgm:cxn modelId="{552EC703-9899-4014-ACAE-DF28A505BE19}" type="presOf" srcId="{7A587B02-63DF-4A7D-8D2C-484064A38C6B}" destId="{1D30A038-49D0-4011-95AF-F7E01EFCF933}" srcOrd="0" destOrd="0" presId="urn:microsoft.com/office/officeart/2005/8/layout/matrix3"/>
    <dgm:cxn modelId="{863F8B88-37E7-4994-B136-743FF440DF90}" type="presParOf" srcId="{EFB63C09-EBC2-4098-BC5F-2C68D985862C}" destId="{3C10BEF6-3481-437D-BB3B-C9EEC81CF55F}" srcOrd="0" destOrd="0" presId="urn:microsoft.com/office/officeart/2005/8/layout/matrix3"/>
    <dgm:cxn modelId="{004F745E-92F6-4CDF-BEA3-563E7CC178EA}" type="presParOf" srcId="{EFB63C09-EBC2-4098-BC5F-2C68D985862C}" destId="{B96B67CC-25EB-4565-8E60-B4687A15270E}" srcOrd="1" destOrd="0" presId="urn:microsoft.com/office/officeart/2005/8/layout/matrix3"/>
    <dgm:cxn modelId="{36FAE66F-1AFF-4F6A-A5BC-2736D65F454E}" type="presParOf" srcId="{EFB63C09-EBC2-4098-BC5F-2C68D985862C}" destId="{1D30A038-49D0-4011-95AF-F7E01EFCF933}" srcOrd="2" destOrd="0" presId="urn:microsoft.com/office/officeart/2005/8/layout/matrix3"/>
    <dgm:cxn modelId="{EBCD91F1-92CC-4B56-8F50-675A55F4F9A4}" type="presParOf" srcId="{EFB63C09-EBC2-4098-BC5F-2C68D985862C}" destId="{75DAE97D-5355-45E0-AD9C-8BB0628C663A}" srcOrd="3" destOrd="0" presId="urn:microsoft.com/office/officeart/2005/8/layout/matrix3"/>
    <dgm:cxn modelId="{BE260A0B-75F9-405F-AFED-9FA2617B908D}" type="presParOf" srcId="{EFB63C09-EBC2-4098-BC5F-2C68D985862C}" destId="{7121B062-7724-4A33-82A4-20150416BD0C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65DD1D-F342-4499-B692-0A4EAA85D84B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BB6B577-F8E5-4FCE-BF71-C24C660F9CF7}">
      <dgm:prSet phldrT="[Texto]"/>
      <dgm:spPr/>
      <dgm:t>
        <a:bodyPr/>
        <a:lstStyle/>
        <a:p>
          <a:r>
            <a:rPr lang="en-US" dirty="0" err="1" smtClean="0"/>
            <a:t>Identificação</a:t>
          </a:r>
          <a:endParaRPr lang="en-US" dirty="0"/>
        </a:p>
      </dgm:t>
    </dgm:pt>
    <dgm:pt modelId="{21F15AB3-0B8B-40BF-AF25-EA7E722F092C}" type="parTrans" cxnId="{D104A79E-32FC-4FD4-AECC-D5070E7BC072}">
      <dgm:prSet/>
      <dgm:spPr/>
      <dgm:t>
        <a:bodyPr/>
        <a:lstStyle/>
        <a:p>
          <a:endParaRPr lang="en-US"/>
        </a:p>
      </dgm:t>
    </dgm:pt>
    <dgm:pt modelId="{3DE709C5-E0BC-41D5-A800-2A67ECF750ED}" type="sibTrans" cxnId="{D104A79E-32FC-4FD4-AECC-D5070E7BC072}">
      <dgm:prSet/>
      <dgm:spPr/>
      <dgm:t>
        <a:bodyPr/>
        <a:lstStyle/>
        <a:p>
          <a:endParaRPr lang="en-US"/>
        </a:p>
      </dgm:t>
    </dgm:pt>
    <dgm:pt modelId="{0E7C0FE0-B78F-46F3-AFE0-D23964A7E4E9}">
      <dgm:prSet phldrT="[Texto]"/>
      <dgm:spPr/>
      <dgm:t>
        <a:bodyPr/>
        <a:lstStyle/>
        <a:p>
          <a:r>
            <a:rPr lang="en-US" dirty="0" err="1" smtClean="0"/>
            <a:t>Controle</a:t>
          </a:r>
          <a:endParaRPr lang="en-US" dirty="0"/>
        </a:p>
      </dgm:t>
    </dgm:pt>
    <dgm:pt modelId="{0AEE83BD-339F-4D52-A485-CB73522169FC}" type="parTrans" cxnId="{DFAD435F-3CD8-4F31-B50B-D11C2201D367}">
      <dgm:prSet/>
      <dgm:spPr/>
      <dgm:t>
        <a:bodyPr/>
        <a:lstStyle/>
        <a:p>
          <a:endParaRPr lang="en-US"/>
        </a:p>
      </dgm:t>
    </dgm:pt>
    <dgm:pt modelId="{1E3474B9-4050-413C-A408-DF59F84613D0}" type="sibTrans" cxnId="{DFAD435F-3CD8-4F31-B50B-D11C2201D367}">
      <dgm:prSet/>
      <dgm:spPr/>
      <dgm:t>
        <a:bodyPr/>
        <a:lstStyle/>
        <a:p>
          <a:endParaRPr lang="en-US"/>
        </a:p>
      </dgm:t>
    </dgm:pt>
    <dgm:pt modelId="{F1B286D3-C4D1-4EE5-96FA-A777561B5FF4}">
      <dgm:prSet phldrT="[Texto]"/>
      <dgm:spPr/>
      <dgm:t>
        <a:bodyPr/>
        <a:lstStyle/>
        <a:p>
          <a:r>
            <a:rPr lang="en-US" dirty="0" smtClean="0"/>
            <a:t>Auditoria</a:t>
          </a:r>
          <a:endParaRPr lang="en-US" dirty="0"/>
        </a:p>
      </dgm:t>
    </dgm:pt>
    <dgm:pt modelId="{A47A3561-41D6-46BE-B9E6-B85AC96928C5}" type="parTrans" cxnId="{41CB5CF9-1F73-41D7-B70B-83808364D806}">
      <dgm:prSet/>
      <dgm:spPr/>
      <dgm:t>
        <a:bodyPr/>
        <a:lstStyle/>
        <a:p>
          <a:endParaRPr lang="en-US"/>
        </a:p>
      </dgm:t>
    </dgm:pt>
    <dgm:pt modelId="{119E08FB-CAB4-49A4-9861-0F81E9629716}" type="sibTrans" cxnId="{41CB5CF9-1F73-41D7-B70B-83808364D806}">
      <dgm:prSet/>
      <dgm:spPr/>
      <dgm:t>
        <a:bodyPr/>
        <a:lstStyle/>
        <a:p>
          <a:endParaRPr lang="en-US"/>
        </a:p>
      </dgm:t>
    </dgm:pt>
    <dgm:pt modelId="{310FF110-84A8-4EF6-8EDB-F1E8CC76F295}">
      <dgm:prSet phldrT="[Texto]"/>
      <dgm:spPr/>
      <dgm:t>
        <a:bodyPr/>
        <a:lstStyle/>
        <a:p>
          <a:r>
            <a:rPr lang="en-US" dirty="0" err="1" smtClean="0"/>
            <a:t>Integração</a:t>
          </a:r>
          <a:endParaRPr lang="en-US" dirty="0"/>
        </a:p>
      </dgm:t>
    </dgm:pt>
    <dgm:pt modelId="{E422E1DA-365D-42F5-8CC5-7FD0380C95CE}" type="parTrans" cxnId="{5B917CEB-C48F-4845-98D9-F19BDA4B34B0}">
      <dgm:prSet/>
      <dgm:spPr/>
      <dgm:t>
        <a:bodyPr/>
        <a:lstStyle/>
        <a:p>
          <a:endParaRPr lang="en-US"/>
        </a:p>
      </dgm:t>
    </dgm:pt>
    <dgm:pt modelId="{531D3635-B88A-4864-87C6-CC94856FBCAC}" type="sibTrans" cxnId="{5B917CEB-C48F-4845-98D9-F19BDA4B34B0}">
      <dgm:prSet/>
      <dgm:spPr/>
      <dgm:t>
        <a:bodyPr/>
        <a:lstStyle/>
        <a:p>
          <a:endParaRPr lang="en-US"/>
        </a:p>
      </dgm:t>
    </dgm:pt>
    <dgm:pt modelId="{3ED9422E-5AC2-4F09-B488-67BF0C1280EB}" type="pres">
      <dgm:prSet presAssocID="{EE65DD1D-F342-4499-B692-0A4EAA85D84B}" presName="Name0" presStyleCnt="0">
        <dgm:presLayoutVars>
          <dgm:dir/>
          <dgm:resizeHandles val="exact"/>
        </dgm:presLayoutVars>
      </dgm:prSet>
      <dgm:spPr/>
    </dgm:pt>
    <dgm:pt modelId="{67BA35A9-E92B-453E-B054-2B67072AAD42}" type="pres">
      <dgm:prSet presAssocID="{9BB6B577-F8E5-4FCE-BF71-C24C660F9CF7}" presName="node" presStyleLbl="node1" presStyleIdx="0" presStyleCnt="4">
        <dgm:presLayoutVars>
          <dgm:bulletEnabled val="1"/>
        </dgm:presLayoutVars>
      </dgm:prSet>
      <dgm:spPr/>
    </dgm:pt>
    <dgm:pt modelId="{7922715B-B037-4C9B-B17D-9C3D606F7F2F}" type="pres">
      <dgm:prSet presAssocID="{3DE709C5-E0BC-41D5-A800-2A67ECF750ED}" presName="sibTrans" presStyleLbl="sibTrans2D1" presStyleIdx="0" presStyleCnt="3"/>
      <dgm:spPr/>
    </dgm:pt>
    <dgm:pt modelId="{11D7C581-48C2-488F-83D6-D9E2B179481F}" type="pres">
      <dgm:prSet presAssocID="{3DE709C5-E0BC-41D5-A800-2A67ECF750ED}" presName="connectorText" presStyleLbl="sibTrans2D1" presStyleIdx="0" presStyleCnt="3"/>
      <dgm:spPr/>
    </dgm:pt>
    <dgm:pt modelId="{05D73432-4FA2-4E97-AE3D-7E3241F0274F}" type="pres">
      <dgm:prSet presAssocID="{0E7C0FE0-B78F-46F3-AFE0-D23964A7E4E9}" presName="node" presStyleLbl="node1" presStyleIdx="1" presStyleCnt="4">
        <dgm:presLayoutVars>
          <dgm:bulletEnabled val="1"/>
        </dgm:presLayoutVars>
      </dgm:prSet>
      <dgm:spPr/>
    </dgm:pt>
    <dgm:pt modelId="{F4F7CBA4-C873-4655-8701-CCCD5EDFF990}" type="pres">
      <dgm:prSet presAssocID="{1E3474B9-4050-413C-A408-DF59F84613D0}" presName="sibTrans" presStyleLbl="sibTrans2D1" presStyleIdx="1" presStyleCnt="3"/>
      <dgm:spPr/>
    </dgm:pt>
    <dgm:pt modelId="{AFD1000A-3227-4357-AADE-5EEFB6AA1471}" type="pres">
      <dgm:prSet presAssocID="{1E3474B9-4050-413C-A408-DF59F84613D0}" presName="connectorText" presStyleLbl="sibTrans2D1" presStyleIdx="1" presStyleCnt="3"/>
      <dgm:spPr/>
    </dgm:pt>
    <dgm:pt modelId="{C867A0F7-BB94-4216-9D55-76B34A782417}" type="pres">
      <dgm:prSet presAssocID="{F1B286D3-C4D1-4EE5-96FA-A777561B5FF4}" presName="node" presStyleLbl="node1" presStyleIdx="2" presStyleCnt="4">
        <dgm:presLayoutVars>
          <dgm:bulletEnabled val="1"/>
        </dgm:presLayoutVars>
      </dgm:prSet>
      <dgm:spPr/>
    </dgm:pt>
    <dgm:pt modelId="{AEE984FC-E963-476A-BBCF-5614DC8347E2}" type="pres">
      <dgm:prSet presAssocID="{119E08FB-CAB4-49A4-9861-0F81E9629716}" presName="sibTrans" presStyleLbl="sibTrans2D1" presStyleIdx="2" presStyleCnt="3"/>
      <dgm:spPr/>
    </dgm:pt>
    <dgm:pt modelId="{76A454F0-5341-4F67-97E6-7E4446ED8816}" type="pres">
      <dgm:prSet presAssocID="{119E08FB-CAB4-49A4-9861-0F81E9629716}" presName="connectorText" presStyleLbl="sibTrans2D1" presStyleIdx="2" presStyleCnt="3"/>
      <dgm:spPr/>
    </dgm:pt>
    <dgm:pt modelId="{BCF6CAF1-12BD-4626-BF84-B301F0E8C126}" type="pres">
      <dgm:prSet presAssocID="{310FF110-84A8-4EF6-8EDB-F1E8CC76F295}" presName="node" presStyleLbl="node1" presStyleIdx="3" presStyleCnt="4">
        <dgm:presLayoutVars>
          <dgm:bulletEnabled val="1"/>
        </dgm:presLayoutVars>
      </dgm:prSet>
      <dgm:spPr/>
    </dgm:pt>
  </dgm:ptLst>
  <dgm:cxnLst>
    <dgm:cxn modelId="{263138EF-1F58-49B5-BCD5-75D6FC68FB02}" type="presOf" srcId="{1E3474B9-4050-413C-A408-DF59F84613D0}" destId="{F4F7CBA4-C873-4655-8701-CCCD5EDFF990}" srcOrd="0" destOrd="0" presId="urn:microsoft.com/office/officeart/2005/8/layout/process1"/>
    <dgm:cxn modelId="{AB7CCC45-9831-47F5-A076-890751738D5F}" type="presOf" srcId="{EE65DD1D-F342-4499-B692-0A4EAA85D84B}" destId="{3ED9422E-5AC2-4F09-B488-67BF0C1280EB}" srcOrd="0" destOrd="0" presId="urn:microsoft.com/office/officeart/2005/8/layout/process1"/>
    <dgm:cxn modelId="{E9C8434B-682B-4F17-887B-8F0424DC8459}" type="presOf" srcId="{F1B286D3-C4D1-4EE5-96FA-A777561B5FF4}" destId="{C867A0F7-BB94-4216-9D55-76B34A782417}" srcOrd="0" destOrd="0" presId="urn:microsoft.com/office/officeart/2005/8/layout/process1"/>
    <dgm:cxn modelId="{D104A79E-32FC-4FD4-AECC-D5070E7BC072}" srcId="{EE65DD1D-F342-4499-B692-0A4EAA85D84B}" destId="{9BB6B577-F8E5-4FCE-BF71-C24C660F9CF7}" srcOrd="0" destOrd="0" parTransId="{21F15AB3-0B8B-40BF-AF25-EA7E722F092C}" sibTransId="{3DE709C5-E0BC-41D5-A800-2A67ECF750ED}"/>
    <dgm:cxn modelId="{E4908A15-A378-4FE5-ADA4-9E692E92182D}" type="presOf" srcId="{3DE709C5-E0BC-41D5-A800-2A67ECF750ED}" destId="{7922715B-B037-4C9B-B17D-9C3D606F7F2F}" srcOrd="0" destOrd="0" presId="urn:microsoft.com/office/officeart/2005/8/layout/process1"/>
    <dgm:cxn modelId="{F971422D-5FED-4B8C-9019-729C9BB995E0}" type="presOf" srcId="{119E08FB-CAB4-49A4-9861-0F81E9629716}" destId="{AEE984FC-E963-476A-BBCF-5614DC8347E2}" srcOrd="0" destOrd="0" presId="urn:microsoft.com/office/officeart/2005/8/layout/process1"/>
    <dgm:cxn modelId="{5B917CEB-C48F-4845-98D9-F19BDA4B34B0}" srcId="{EE65DD1D-F342-4499-B692-0A4EAA85D84B}" destId="{310FF110-84A8-4EF6-8EDB-F1E8CC76F295}" srcOrd="3" destOrd="0" parTransId="{E422E1DA-365D-42F5-8CC5-7FD0380C95CE}" sibTransId="{531D3635-B88A-4864-87C6-CC94856FBCAC}"/>
    <dgm:cxn modelId="{5B16085C-C3F2-43B0-98F6-146C007DE6B4}" type="presOf" srcId="{310FF110-84A8-4EF6-8EDB-F1E8CC76F295}" destId="{BCF6CAF1-12BD-4626-BF84-B301F0E8C126}" srcOrd="0" destOrd="0" presId="urn:microsoft.com/office/officeart/2005/8/layout/process1"/>
    <dgm:cxn modelId="{41CB5CF9-1F73-41D7-B70B-83808364D806}" srcId="{EE65DD1D-F342-4499-B692-0A4EAA85D84B}" destId="{F1B286D3-C4D1-4EE5-96FA-A777561B5FF4}" srcOrd="2" destOrd="0" parTransId="{A47A3561-41D6-46BE-B9E6-B85AC96928C5}" sibTransId="{119E08FB-CAB4-49A4-9861-0F81E9629716}"/>
    <dgm:cxn modelId="{04BFDE9D-1A09-4FBA-B78A-21D92093B7D0}" type="presOf" srcId="{1E3474B9-4050-413C-A408-DF59F84613D0}" destId="{AFD1000A-3227-4357-AADE-5EEFB6AA1471}" srcOrd="1" destOrd="0" presId="urn:microsoft.com/office/officeart/2005/8/layout/process1"/>
    <dgm:cxn modelId="{DFAD435F-3CD8-4F31-B50B-D11C2201D367}" srcId="{EE65DD1D-F342-4499-B692-0A4EAA85D84B}" destId="{0E7C0FE0-B78F-46F3-AFE0-D23964A7E4E9}" srcOrd="1" destOrd="0" parTransId="{0AEE83BD-339F-4D52-A485-CB73522169FC}" sibTransId="{1E3474B9-4050-413C-A408-DF59F84613D0}"/>
    <dgm:cxn modelId="{C316CA01-E4D2-4D40-BEC7-FA6CDA322B99}" type="presOf" srcId="{3DE709C5-E0BC-41D5-A800-2A67ECF750ED}" destId="{11D7C581-48C2-488F-83D6-D9E2B179481F}" srcOrd="1" destOrd="0" presId="urn:microsoft.com/office/officeart/2005/8/layout/process1"/>
    <dgm:cxn modelId="{2FA76CE8-45A4-471F-B434-6A713CC31036}" type="presOf" srcId="{0E7C0FE0-B78F-46F3-AFE0-D23964A7E4E9}" destId="{05D73432-4FA2-4E97-AE3D-7E3241F0274F}" srcOrd="0" destOrd="0" presId="urn:microsoft.com/office/officeart/2005/8/layout/process1"/>
    <dgm:cxn modelId="{050A669D-FE17-4733-8030-83D5729E0CE4}" type="presOf" srcId="{9BB6B577-F8E5-4FCE-BF71-C24C660F9CF7}" destId="{67BA35A9-E92B-453E-B054-2B67072AAD42}" srcOrd="0" destOrd="0" presId="urn:microsoft.com/office/officeart/2005/8/layout/process1"/>
    <dgm:cxn modelId="{B6928770-5DCC-4AE9-9C1B-B9DFB5F5D2DB}" type="presOf" srcId="{119E08FB-CAB4-49A4-9861-0F81E9629716}" destId="{76A454F0-5341-4F67-97E6-7E4446ED8816}" srcOrd="1" destOrd="0" presId="urn:microsoft.com/office/officeart/2005/8/layout/process1"/>
    <dgm:cxn modelId="{8C8707C6-98EF-4549-8F26-242200DC6F55}" type="presParOf" srcId="{3ED9422E-5AC2-4F09-B488-67BF0C1280EB}" destId="{67BA35A9-E92B-453E-B054-2B67072AAD42}" srcOrd="0" destOrd="0" presId="urn:microsoft.com/office/officeart/2005/8/layout/process1"/>
    <dgm:cxn modelId="{B2DE37EB-33D0-4E2B-A832-FE289418039A}" type="presParOf" srcId="{3ED9422E-5AC2-4F09-B488-67BF0C1280EB}" destId="{7922715B-B037-4C9B-B17D-9C3D606F7F2F}" srcOrd="1" destOrd="0" presId="urn:microsoft.com/office/officeart/2005/8/layout/process1"/>
    <dgm:cxn modelId="{6CE98803-08C7-4B4B-A010-608B949A5D39}" type="presParOf" srcId="{7922715B-B037-4C9B-B17D-9C3D606F7F2F}" destId="{11D7C581-48C2-488F-83D6-D9E2B179481F}" srcOrd="0" destOrd="0" presId="urn:microsoft.com/office/officeart/2005/8/layout/process1"/>
    <dgm:cxn modelId="{9721B988-6723-41BC-8D4C-96B93D66E5B2}" type="presParOf" srcId="{3ED9422E-5AC2-4F09-B488-67BF0C1280EB}" destId="{05D73432-4FA2-4E97-AE3D-7E3241F0274F}" srcOrd="2" destOrd="0" presId="urn:microsoft.com/office/officeart/2005/8/layout/process1"/>
    <dgm:cxn modelId="{87D4A28F-36CB-48CB-9355-EFE12D665A2B}" type="presParOf" srcId="{3ED9422E-5AC2-4F09-B488-67BF0C1280EB}" destId="{F4F7CBA4-C873-4655-8701-CCCD5EDFF990}" srcOrd="3" destOrd="0" presId="urn:microsoft.com/office/officeart/2005/8/layout/process1"/>
    <dgm:cxn modelId="{DC4779C4-3281-4E4F-AD63-6BE5978CC083}" type="presParOf" srcId="{F4F7CBA4-C873-4655-8701-CCCD5EDFF990}" destId="{AFD1000A-3227-4357-AADE-5EEFB6AA1471}" srcOrd="0" destOrd="0" presId="urn:microsoft.com/office/officeart/2005/8/layout/process1"/>
    <dgm:cxn modelId="{C072AFE4-5EB5-4EF5-B31E-5CE0BA11761B}" type="presParOf" srcId="{3ED9422E-5AC2-4F09-B488-67BF0C1280EB}" destId="{C867A0F7-BB94-4216-9D55-76B34A782417}" srcOrd="4" destOrd="0" presId="urn:microsoft.com/office/officeart/2005/8/layout/process1"/>
    <dgm:cxn modelId="{DB7B03F2-DD85-4A6D-8B91-95090B55A73C}" type="presParOf" srcId="{3ED9422E-5AC2-4F09-B488-67BF0C1280EB}" destId="{AEE984FC-E963-476A-BBCF-5614DC8347E2}" srcOrd="5" destOrd="0" presId="urn:microsoft.com/office/officeart/2005/8/layout/process1"/>
    <dgm:cxn modelId="{1A8C3722-0F61-46C9-A6CF-25003856B881}" type="presParOf" srcId="{AEE984FC-E963-476A-BBCF-5614DC8347E2}" destId="{76A454F0-5341-4F67-97E6-7E4446ED8816}" srcOrd="0" destOrd="0" presId="urn:microsoft.com/office/officeart/2005/8/layout/process1"/>
    <dgm:cxn modelId="{2150A226-D2EC-48D2-9A54-2D6DE8850B1A}" type="presParOf" srcId="{3ED9422E-5AC2-4F09-B488-67BF0C1280EB}" destId="{BCF6CAF1-12BD-4626-BF84-B301F0E8C12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10BEF6-3481-437D-BB3B-C9EEC81CF55F}">
      <dsp:nvSpPr>
        <dsp:cNvPr id="0" name=""/>
        <dsp:cNvSpPr/>
      </dsp:nvSpPr>
      <dsp:spPr>
        <a:xfrm>
          <a:off x="1851818" y="0"/>
          <a:ext cx="4525963" cy="452596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6B67CC-25EB-4565-8E60-B4687A15270E}">
      <dsp:nvSpPr>
        <dsp:cNvPr id="0" name=""/>
        <dsp:cNvSpPr/>
      </dsp:nvSpPr>
      <dsp:spPr>
        <a:xfrm>
          <a:off x="2281784" y="429966"/>
          <a:ext cx="1765125" cy="17651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Artefatos</a:t>
          </a:r>
          <a:r>
            <a:rPr lang="en-US" sz="1900" kern="1200" dirty="0" smtClean="0"/>
            <a:t> de Software</a:t>
          </a:r>
          <a:endParaRPr lang="en-US" sz="1900" kern="1200" dirty="0"/>
        </a:p>
      </dsp:txBody>
      <dsp:txXfrm>
        <a:off x="2281784" y="429966"/>
        <a:ext cx="1765125" cy="1765125"/>
      </dsp:txXfrm>
    </dsp:sp>
    <dsp:sp modelId="{1D30A038-49D0-4011-95AF-F7E01EFCF933}">
      <dsp:nvSpPr>
        <dsp:cNvPr id="0" name=""/>
        <dsp:cNvSpPr/>
      </dsp:nvSpPr>
      <dsp:spPr>
        <a:xfrm>
          <a:off x="4182689" y="429966"/>
          <a:ext cx="1765125" cy="176512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Características</a:t>
          </a:r>
          <a:endParaRPr lang="en-US" sz="1900" kern="1200" dirty="0"/>
        </a:p>
      </dsp:txBody>
      <dsp:txXfrm>
        <a:off x="4182689" y="429966"/>
        <a:ext cx="1765125" cy="1765125"/>
      </dsp:txXfrm>
    </dsp:sp>
    <dsp:sp modelId="{75DAE97D-5355-45E0-AD9C-8BB0628C663A}">
      <dsp:nvSpPr>
        <dsp:cNvPr id="0" name=""/>
        <dsp:cNvSpPr/>
      </dsp:nvSpPr>
      <dsp:spPr>
        <a:xfrm>
          <a:off x="2281784" y="2330870"/>
          <a:ext cx="1765125" cy="17651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Equipe</a:t>
          </a:r>
          <a:endParaRPr lang="en-US" sz="1900" kern="1200" dirty="0"/>
        </a:p>
      </dsp:txBody>
      <dsp:txXfrm>
        <a:off x="2281784" y="2330870"/>
        <a:ext cx="1765125" cy="1765125"/>
      </dsp:txXfrm>
    </dsp:sp>
    <dsp:sp modelId="{7121B062-7724-4A33-82A4-20150416BD0C}">
      <dsp:nvSpPr>
        <dsp:cNvPr id="0" name=""/>
        <dsp:cNvSpPr/>
      </dsp:nvSpPr>
      <dsp:spPr>
        <a:xfrm>
          <a:off x="4182689" y="2330870"/>
          <a:ext cx="1765125" cy="176512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/>
            <a:t>Mudanças</a:t>
          </a:r>
          <a:endParaRPr lang="en-US" sz="1900" kern="1200" dirty="0"/>
        </a:p>
      </dsp:txBody>
      <dsp:txXfrm>
        <a:off x="4182689" y="2330870"/>
        <a:ext cx="1765125" cy="17651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BA35A9-E92B-453E-B054-2B67072AAD42}">
      <dsp:nvSpPr>
        <dsp:cNvPr id="0" name=""/>
        <dsp:cNvSpPr/>
      </dsp:nvSpPr>
      <dsp:spPr>
        <a:xfrm>
          <a:off x="3616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Identificação</a:t>
          </a:r>
          <a:endParaRPr lang="en-US" sz="2000" kern="1200" dirty="0"/>
        </a:p>
      </dsp:txBody>
      <dsp:txXfrm>
        <a:off x="3616" y="1788614"/>
        <a:ext cx="1581224" cy="948734"/>
      </dsp:txXfrm>
    </dsp:sp>
    <dsp:sp modelId="{7922715B-B037-4C9B-B17D-9C3D606F7F2F}">
      <dsp:nvSpPr>
        <dsp:cNvPr id="0" name=""/>
        <dsp:cNvSpPr/>
      </dsp:nvSpPr>
      <dsp:spPr>
        <a:xfrm>
          <a:off x="1742963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1742963" y="2066909"/>
        <a:ext cx="335219" cy="392143"/>
      </dsp:txXfrm>
    </dsp:sp>
    <dsp:sp modelId="{05D73432-4FA2-4E97-AE3D-7E3241F0274F}">
      <dsp:nvSpPr>
        <dsp:cNvPr id="0" name=""/>
        <dsp:cNvSpPr/>
      </dsp:nvSpPr>
      <dsp:spPr>
        <a:xfrm>
          <a:off x="2217330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Controle</a:t>
          </a:r>
          <a:endParaRPr lang="en-US" sz="2000" kern="1200" dirty="0"/>
        </a:p>
      </dsp:txBody>
      <dsp:txXfrm>
        <a:off x="2217330" y="1788614"/>
        <a:ext cx="1581224" cy="948734"/>
      </dsp:txXfrm>
    </dsp:sp>
    <dsp:sp modelId="{F4F7CBA4-C873-4655-8701-CCCD5EDFF990}">
      <dsp:nvSpPr>
        <dsp:cNvPr id="0" name=""/>
        <dsp:cNvSpPr/>
      </dsp:nvSpPr>
      <dsp:spPr>
        <a:xfrm>
          <a:off x="3956677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3956677" y="2066909"/>
        <a:ext cx="335219" cy="392143"/>
      </dsp:txXfrm>
    </dsp:sp>
    <dsp:sp modelId="{C867A0F7-BB94-4216-9D55-76B34A782417}">
      <dsp:nvSpPr>
        <dsp:cNvPr id="0" name=""/>
        <dsp:cNvSpPr/>
      </dsp:nvSpPr>
      <dsp:spPr>
        <a:xfrm>
          <a:off x="4431044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Auditoria</a:t>
          </a:r>
          <a:endParaRPr lang="en-US" sz="2000" kern="1200" dirty="0"/>
        </a:p>
      </dsp:txBody>
      <dsp:txXfrm>
        <a:off x="4431044" y="1788614"/>
        <a:ext cx="1581224" cy="948734"/>
      </dsp:txXfrm>
    </dsp:sp>
    <dsp:sp modelId="{AEE984FC-E963-476A-BBCF-5614DC8347E2}">
      <dsp:nvSpPr>
        <dsp:cNvPr id="0" name=""/>
        <dsp:cNvSpPr/>
      </dsp:nvSpPr>
      <dsp:spPr>
        <a:xfrm>
          <a:off x="6170391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6170391" y="2066909"/>
        <a:ext cx="335219" cy="392143"/>
      </dsp:txXfrm>
    </dsp:sp>
    <dsp:sp modelId="{BCF6CAF1-12BD-4626-BF84-B301F0E8C126}">
      <dsp:nvSpPr>
        <dsp:cNvPr id="0" name=""/>
        <dsp:cNvSpPr/>
      </dsp:nvSpPr>
      <dsp:spPr>
        <a:xfrm>
          <a:off x="6644759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Integração</a:t>
          </a:r>
          <a:endParaRPr lang="en-US" sz="2000" kern="1200" dirty="0"/>
        </a:p>
      </dsp:txBody>
      <dsp:txXfrm>
        <a:off x="6644759" y="1788614"/>
        <a:ext cx="1581224" cy="948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96C3-0A13-4330-A753-15709E9CD830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EE4E1-4043-4259-93D1-9D5753A009A3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6EE4E1-4043-4259-93D1-9D5753A009A3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87172-FF16-4709-841A-F105120BA09E}" type="datetimeFigureOut">
              <a:rPr lang="en-US" smtClean="0"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09523-829C-400F-9855-453927B780D1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r>
              <a:rPr lang="en-US" dirty="0" smtClean="0"/>
              <a:t> de Software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Motivação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Falta de controle nas </a:t>
            </a:r>
            <a:r>
              <a:rPr lang="pt-BR" dirty="0" smtClean="0"/>
              <a:t>mudanças/atividades</a:t>
            </a:r>
          </a:p>
          <a:p>
            <a:pPr lvl="1"/>
            <a:r>
              <a:rPr lang="pt-BR" dirty="0" smtClean="0"/>
              <a:t>Não </a:t>
            </a:r>
            <a:r>
              <a:rPr lang="pt-BR" dirty="0"/>
              <a:t>é possível determinar a situação delas (</a:t>
            </a:r>
            <a:r>
              <a:rPr lang="pt-BR" dirty="0" smtClean="0"/>
              <a:t>atrasadas, concluídas</a:t>
            </a:r>
            <a:r>
              <a:rPr lang="pt-BR" dirty="0"/>
              <a:t>, não alocadas, em andamento</a:t>
            </a:r>
            <a:r>
              <a:rPr lang="pt-BR" dirty="0" smtClean="0"/>
              <a:t>)</a:t>
            </a:r>
          </a:p>
          <a:p>
            <a:pPr lvl="1"/>
            <a:r>
              <a:rPr lang="en-US" dirty="0" err="1" smtClean="0"/>
              <a:t>Histórico</a:t>
            </a:r>
            <a:r>
              <a:rPr lang="en-US" dirty="0" smtClean="0"/>
              <a:t> </a:t>
            </a:r>
            <a:r>
              <a:rPr lang="en-US" dirty="0"/>
              <a:t>das </a:t>
            </a:r>
            <a:r>
              <a:rPr lang="en-US" dirty="0" err="1"/>
              <a:t>mudanças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GCS?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Gerência </a:t>
            </a:r>
            <a:r>
              <a:rPr lang="pt-BR" dirty="0"/>
              <a:t>de Configuração de Software (GCS)</a:t>
            </a:r>
          </a:p>
          <a:p>
            <a:r>
              <a:rPr lang="pt-BR" dirty="0"/>
              <a:t> Gestão de Configuração Software (GCS)</a:t>
            </a:r>
          </a:p>
          <a:p>
            <a:r>
              <a:rPr lang="en-US" dirty="0"/>
              <a:t> </a:t>
            </a:r>
            <a:r>
              <a:rPr lang="en-US" dirty="0" err="1"/>
              <a:t>Gestão</a:t>
            </a:r>
            <a:r>
              <a:rPr lang="en-US" dirty="0"/>
              <a:t> de </a:t>
            </a:r>
            <a:r>
              <a:rPr lang="en-US" dirty="0" err="1"/>
              <a:t>Configuração</a:t>
            </a:r>
            <a:r>
              <a:rPr lang="en-US" dirty="0"/>
              <a:t> (GC)</a:t>
            </a:r>
          </a:p>
          <a:p>
            <a:r>
              <a:rPr lang="en-US" i="1" dirty="0" smtClean="0"/>
              <a:t>Software </a:t>
            </a:r>
            <a:r>
              <a:rPr lang="en-US" i="1" dirty="0"/>
              <a:t>Configuration Management (SCM)</a:t>
            </a:r>
          </a:p>
          <a:p>
            <a:r>
              <a:rPr lang="en-US" dirty="0"/>
              <a:t> </a:t>
            </a:r>
            <a:r>
              <a:rPr lang="en-US" i="1" dirty="0"/>
              <a:t>Configuration Management (CM)</a:t>
            </a:r>
          </a:p>
          <a:p>
            <a:r>
              <a:rPr lang="en-US" dirty="0"/>
              <a:t> </a:t>
            </a:r>
            <a:r>
              <a:rPr lang="en-US" i="1" dirty="0"/>
              <a:t>Change Management (CM)</a:t>
            </a:r>
          </a:p>
          <a:p>
            <a:r>
              <a:rPr lang="en-US" dirty="0"/>
              <a:t> </a:t>
            </a:r>
            <a:r>
              <a:rPr lang="en-US" i="1" dirty="0"/>
              <a:t>Configuration &amp; Change Management (CCM)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i="1" dirty="0" err="1"/>
              <a:t>Change</a:t>
            </a:r>
            <a:r>
              <a:rPr lang="pt-BR" i="1" dirty="0"/>
              <a:t> Management (CM) - Gestão de Mudanças</a:t>
            </a:r>
          </a:p>
          <a:p>
            <a:r>
              <a:rPr lang="pt-BR" i="1" dirty="0"/>
              <a:t>“A arte de coordenar desenvolvimento de software </a:t>
            </a:r>
            <a:r>
              <a:rPr lang="pt-BR" i="1" dirty="0" smtClean="0"/>
              <a:t>para minimizar</a:t>
            </a:r>
            <a:r>
              <a:rPr lang="pt-BR" i="1" dirty="0"/>
              <a:t>… confusão é chamada de </a:t>
            </a:r>
            <a:r>
              <a:rPr lang="pt-BR" b="1" i="1" dirty="0"/>
              <a:t>gestão </a:t>
            </a:r>
            <a:r>
              <a:rPr lang="pt-BR" b="1" i="1" dirty="0" smtClean="0"/>
              <a:t>de configuração</a:t>
            </a:r>
            <a:r>
              <a:rPr lang="pt-BR" b="1" i="1" dirty="0"/>
              <a:t>, que é a arte de identificar, organizar </a:t>
            </a:r>
            <a:r>
              <a:rPr lang="pt-BR" b="1" i="1" dirty="0" smtClean="0"/>
              <a:t>e </a:t>
            </a:r>
            <a:r>
              <a:rPr lang="pt-BR" i="1" dirty="0" smtClean="0"/>
              <a:t>controlar </a:t>
            </a:r>
            <a:r>
              <a:rPr lang="pt-BR" i="1" dirty="0"/>
              <a:t>modificações no software que está sendo construído </a:t>
            </a:r>
            <a:r>
              <a:rPr lang="pt-BR" i="1" dirty="0" smtClean="0"/>
              <a:t>por uma </a:t>
            </a:r>
            <a:r>
              <a:rPr lang="pt-BR" i="1" dirty="0"/>
              <a:t>equipe de programação. O objetivo é maximizar </a:t>
            </a:r>
            <a:r>
              <a:rPr lang="pt-BR" i="1" dirty="0" smtClean="0"/>
              <a:t>a produtividade </a:t>
            </a:r>
            <a:r>
              <a:rPr lang="pt-BR" i="1" dirty="0"/>
              <a:t>pela minimização de erros.” (Pressman, 2006)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GCS?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Software Engineering Institute Capability </a:t>
            </a:r>
            <a:r>
              <a:rPr lang="en-US" dirty="0" smtClean="0"/>
              <a:t>Maturity Model </a:t>
            </a:r>
            <a:r>
              <a:rPr lang="en-US" dirty="0"/>
              <a:t>(SEI SW-CMM)</a:t>
            </a:r>
          </a:p>
          <a:p>
            <a:r>
              <a:rPr lang="pt-BR" dirty="0"/>
              <a:t>“</a:t>
            </a:r>
            <a:r>
              <a:rPr lang="pt-BR" i="1" dirty="0"/>
              <a:t>Envolve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identificar a configuração de um software </a:t>
            </a:r>
            <a:r>
              <a:rPr lang="pt-BR" i="1" dirty="0"/>
              <a:t>em certos pontos no </a:t>
            </a:r>
            <a:r>
              <a:rPr lang="pt-BR" i="1" dirty="0" smtClean="0"/>
              <a:t>tempo, sistematicamente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controlando as mudanças </a:t>
            </a:r>
            <a:r>
              <a:rPr lang="pt-BR" i="1" dirty="0"/>
              <a:t>na configuração e mantendo </a:t>
            </a:r>
            <a:r>
              <a:rPr lang="pt-BR" i="1" dirty="0" smtClean="0"/>
              <a:t>a </a:t>
            </a:r>
            <a:r>
              <a:rPr lang="pt-BR" i="1" dirty="0" smtClean="0">
                <a:solidFill>
                  <a:schemeClr val="accent6">
                    <a:lumMod val="75000"/>
                  </a:schemeClr>
                </a:solidFill>
              </a:rPr>
              <a:t>integridade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e </a:t>
            </a:r>
            <a:r>
              <a:rPr lang="pt-BR" i="1" dirty="0" err="1">
                <a:solidFill>
                  <a:schemeClr val="accent6">
                    <a:lumMod val="75000"/>
                  </a:schemeClr>
                </a:solidFill>
              </a:rPr>
              <a:t>rastreabilidade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BR" i="1" dirty="0"/>
              <a:t>da configuração durante todo o ciclo de </a:t>
            </a:r>
            <a:r>
              <a:rPr lang="pt-BR" i="1" dirty="0" smtClean="0"/>
              <a:t>vida do </a:t>
            </a:r>
            <a:r>
              <a:rPr lang="pt-BR" i="1" dirty="0"/>
              <a:t>software. Os produtos de trabalho colocados sobre gestão de </a:t>
            </a:r>
            <a:r>
              <a:rPr lang="pt-BR" i="1" dirty="0" smtClean="0"/>
              <a:t>configuração incluem </a:t>
            </a:r>
            <a:r>
              <a:rPr lang="pt-BR" i="1" dirty="0"/>
              <a:t>os produtos de software que são entregues ao cliente (</a:t>
            </a:r>
            <a:r>
              <a:rPr lang="pt-BR" i="1" dirty="0" smtClean="0"/>
              <a:t>ex: documentos </a:t>
            </a:r>
            <a:r>
              <a:rPr lang="pt-BR" i="1" dirty="0"/>
              <a:t>de requisitos e o código-fonte) e os itens que são </a:t>
            </a:r>
            <a:r>
              <a:rPr lang="pt-BR" i="1" dirty="0" smtClean="0"/>
              <a:t>necessários </a:t>
            </a:r>
            <a:r>
              <a:rPr lang="en-US" i="1" dirty="0" err="1" smtClean="0"/>
              <a:t>para</a:t>
            </a:r>
            <a:r>
              <a:rPr lang="en-US" i="1" dirty="0" smtClean="0"/>
              <a:t> </a:t>
            </a:r>
            <a:r>
              <a:rPr lang="en-US" i="1" dirty="0" err="1"/>
              <a:t>criá</a:t>
            </a:r>
            <a:r>
              <a:rPr lang="en-US" i="1" dirty="0"/>
              <a:t>-los (ex: </a:t>
            </a:r>
            <a:r>
              <a:rPr lang="en-US" i="1" dirty="0" err="1"/>
              <a:t>compilador</a:t>
            </a:r>
            <a:r>
              <a:rPr lang="en-US" i="1" dirty="0"/>
              <a:t>, editor).”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GCS?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IEEE-Std-729-1983</a:t>
            </a:r>
          </a:p>
          <a:p>
            <a:r>
              <a:rPr lang="pt-BR" i="1" dirty="0"/>
              <a:t>“</a:t>
            </a:r>
            <a:r>
              <a:rPr lang="pt-BR" b="1" i="1" dirty="0"/>
              <a:t>Gestão de Configuração: </a:t>
            </a:r>
            <a:r>
              <a:rPr lang="pt-BR" dirty="0"/>
              <a:t>É o processo de </a:t>
            </a:r>
            <a:r>
              <a:rPr lang="pt-BR" dirty="0">
                <a:solidFill>
                  <a:schemeClr val="accent6">
                    <a:lumMod val="75000"/>
                  </a:schemeClr>
                </a:solidFill>
              </a:rPr>
              <a:t>identificar</a:t>
            </a:r>
            <a:r>
              <a:rPr lang="pt-BR" dirty="0"/>
              <a:t> </a:t>
            </a:r>
            <a:r>
              <a:rPr lang="pt-BR" dirty="0" smtClean="0"/>
              <a:t>e</a:t>
            </a:r>
            <a:r>
              <a:rPr lang="pt-BR" b="1" i="1" dirty="0" smtClean="0"/>
              <a:t> </a:t>
            </a:r>
            <a:r>
              <a:rPr lang="pt-BR" i="1" dirty="0" smtClean="0">
                <a:solidFill>
                  <a:schemeClr val="accent6">
                    <a:lumMod val="75000"/>
                  </a:schemeClr>
                </a:solidFill>
              </a:rPr>
              <a:t>definir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os itens </a:t>
            </a:r>
            <a:r>
              <a:rPr lang="pt-BR" i="1" dirty="0"/>
              <a:t>em um sistema,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controlando</a:t>
            </a:r>
            <a:r>
              <a:rPr lang="pt-BR" i="1" dirty="0"/>
              <a:t> as </a:t>
            </a:r>
            <a:r>
              <a:rPr lang="pt-BR" i="1" dirty="0" smtClean="0"/>
              <a:t> </a:t>
            </a:r>
            <a:r>
              <a:rPr lang="pt-BR" i="1" dirty="0" smtClean="0">
                <a:solidFill>
                  <a:schemeClr val="accent6">
                    <a:lumMod val="75000"/>
                  </a:schemeClr>
                </a:solidFill>
              </a:rPr>
              <a:t>modificações</a:t>
            </a:r>
            <a:r>
              <a:rPr lang="pt-BR" i="1" dirty="0" smtClean="0"/>
              <a:t> nestes </a:t>
            </a:r>
            <a:r>
              <a:rPr lang="pt-BR" i="1" dirty="0"/>
              <a:t>itens durante o seu ciclo de vida,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gravando</a:t>
            </a:r>
            <a:r>
              <a:rPr lang="pt-BR" i="1" dirty="0"/>
              <a:t> e </a:t>
            </a:r>
            <a:r>
              <a:rPr lang="pt-BR" i="1" dirty="0" smtClean="0">
                <a:solidFill>
                  <a:schemeClr val="accent6">
                    <a:lumMod val="75000"/>
                  </a:schemeClr>
                </a:solidFill>
              </a:rPr>
              <a:t>relatando</a:t>
            </a:r>
            <a:r>
              <a:rPr lang="pt-BR" i="1" dirty="0" smtClean="0"/>
              <a:t> o </a:t>
            </a:r>
            <a:r>
              <a:rPr lang="pt-BR" i="1" dirty="0"/>
              <a:t>status dos itens e das solicitações de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mudanças</a:t>
            </a:r>
            <a:r>
              <a:rPr lang="pt-BR" i="1" dirty="0"/>
              <a:t>,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verificando </a:t>
            </a:r>
            <a:r>
              <a:rPr lang="pt-BR" i="1" dirty="0" smtClean="0">
                <a:solidFill>
                  <a:schemeClr val="accent6">
                    <a:lumMod val="75000"/>
                  </a:schemeClr>
                </a:solidFill>
              </a:rPr>
              <a:t>a completude</a:t>
            </a:r>
            <a:r>
              <a:rPr lang="pt-BR" i="1" dirty="0"/>
              <a:t>, </a:t>
            </a:r>
            <a:r>
              <a:rPr lang="pt-BR" i="1" dirty="0">
                <a:solidFill>
                  <a:schemeClr val="accent6">
                    <a:lumMod val="75000"/>
                  </a:schemeClr>
                </a:solidFill>
              </a:rPr>
              <a:t>consistência</a:t>
            </a:r>
            <a:r>
              <a:rPr lang="pt-BR" i="1" dirty="0"/>
              <a:t> e </a:t>
            </a:r>
            <a:r>
              <a:rPr lang="pt-BR" i="1" dirty="0" err="1">
                <a:solidFill>
                  <a:schemeClr val="accent6">
                    <a:lumMod val="75000"/>
                  </a:schemeClr>
                </a:solidFill>
              </a:rPr>
              <a:t>corretude</a:t>
            </a:r>
            <a:r>
              <a:rPr lang="pt-BR" i="1" dirty="0"/>
              <a:t> nos mesmos</a:t>
            </a:r>
            <a:r>
              <a:rPr lang="pt-BR" i="1" dirty="0" smtClean="0"/>
              <a:t>. “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GCS?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ângulo 4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GCS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381000" y="9906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990600" y="45720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 smtClean="0"/>
              <a:t>Objetivo: </a:t>
            </a:r>
            <a:r>
              <a:rPr lang="pt-BR" sz="2800" dirty="0" smtClean="0"/>
              <a:t>Estabelecer </a:t>
            </a:r>
            <a:r>
              <a:rPr lang="pt-BR" sz="2800" dirty="0"/>
              <a:t>e manter a integridade e o controle </a:t>
            </a:r>
            <a:r>
              <a:rPr lang="pt-BR" sz="2800" dirty="0" smtClean="0"/>
              <a:t>dos </a:t>
            </a:r>
            <a:r>
              <a:rPr lang="en-US" sz="2800" dirty="0" err="1" smtClean="0"/>
              <a:t>produtos</a:t>
            </a:r>
            <a:r>
              <a:rPr lang="en-US" sz="2800" dirty="0" smtClean="0"/>
              <a:t> </a:t>
            </a:r>
            <a:r>
              <a:rPr lang="en-US" sz="2800" dirty="0"/>
              <a:t>de software.</a:t>
            </a:r>
          </a:p>
        </p:txBody>
      </p:sp>
      <p:sp>
        <p:nvSpPr>
          <p:cNvPr id="6" name="Retângulo 5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Abrangência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GCS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Gestão de configuração de software é um conjunto </a:t>
            </a:r>
            <a:r>
              <a:rPr lang="pt-BR" dirty="0" smtClean="0"/>
              <a:t>de atividades </a:t>
            </a:r>
            <a:r>
              <a:rPr lang="pt-BR" dirty="0"/>
              <a:t>de planejamento, acompanhamento, </a:t>
            </a:r>
            <a:r>
              <a:rPr lang="pt-BR" dirty="0" smtClean="0"/>
              <a:t>controle </a:t>
            </a:r>
            <a:r>
              <a:rPr lang="en-US" dirty="0" smtClean="0"/>
              <a:t>e </a:t>
            </a:r>
            <a:r>
              <a:rPr lang="en-US" dirty="0" err="1"/>
              <a:t>atividades</a:t>
            </a:r>
            <a:r>
              <a:rPr lang="en-US" dirty="0"/>
              <a:t> </a:t>
            </a:r>
            <a:r>
              <a:rPr lang="en-US" dirty="0" err="1"/>
              <a:t>técnicas</a:t>
            </a:r>
            <a:r>
              <a:rPr lang="en-US" dirty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Começa </a:t>
            </a:r>
            <a:r>
              <a:rPr lang="pt-BR" dirty="0"/>
              <a:t>quando o projeto de engenharia de </a:t>
            </a:r>
            <a:r>
              <a:rPr lang="pt-BR" dirty="0" smtClean="0"/>
              <a:t>software </a:t>
            </a:r>
            <a:r>
              <a:rPr lang="en-US" dirty="0" smtClean="0"/>
              <a:t>tem </a:t>
            </a:r>
            <a:r>
              <a:rPr lang="en-US" dirty="0" err="1" smtClean="0"/>
              <a:t>início</a:t>
            </a:r>
            <a:r>
              <a:rPr lang="en-US" dirty="0" smtClean="0"/>
              <a:t>.</a:t>
            </a:r>
          </a:p>
          <a:p>
            <a:pPr lvl="1"/>
            <a:r>
              <a:rPr lang="pt-BR" dirty="0" smtClean="0"/>
              <a:t>Continua </a:t>
            </a:r>
            <a:r>
              <a:rPr lang="pt-BR" dirty="0"/>
              <a:t>durante todas as versões posteriores </a:t>
            </a:r>
            <a:r>
              <a:rPr lang="pt-BR" dirty="0" smtClean="0"/>
              <a:t>do </a:t>
            </a:r>
            <a:r>
              <a:rPr lang="en-US" dirty="0" smtClean="0"/>
              <a:t>software.</a:t>
            </a:r>
          </a:p>
          <a:p>
            <a:pPr lvl="1"/>
            <a:r>
              <a:rPr lang="pt-BR" dirty="0" smtClean="0"/>
              <a:t>Só </a:t>
            </a:r>
            <a:r>
              <a:rPr lang="pt-BR" dirty="0"/>
              <a:t>termina quando o software sai de produção.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Abrangência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GCS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7324492" cy="455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Vantagens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err="1"/>
              <a:t>Proporcionar</a:t>
            </a:r>
            <a:r>
              <a:rPr lang="en-US" dirty="0"/>
              <a:t> </a:t>
            </a:r>
            <a:r>
              <a:rPr lang="en-US" dirty="0" err="1"/>
              <a:t>estabilidade</a:t>
            </a:r>
            <a:r>
              <a:rPr lang="en-US" dirty="0"/>
              <a:t> e </a:t>
            </a:r>
            <a:r>
              <a:rPr lang="en-US" dirty="0" err="1"/>
              <a:t>confiabilidade</a:t>
            </a:r>
            <a:endParaRPr lang="en-US" dirty="0"/>
          </a:p>
          <a:p>
            <a:r>
              <a:rPr lang="pt-BR" dirty="0"/>
              <a:t> Maior visibilidade do sistema (produtos)</a:t>
            </a:r>
          </a:p>
          <a:p>
            <a:r>
              <a:rPr lang="pt-BR" dirty="0"/>
              <a:t> Maior rapidez na identificação e correção de problemas</a:t>
            </a:r>
          </a:p>
          <a:p>
            <a:r>
              <a:rPr lang="pt-BR" dirty="0"/>
              <a:t> Apoiar a tomada de decisões</a:t>
            </a:r>
          </a:p>
          <a:p>
            <a:r>
              <a:rPr lang="en-US" dirty="0" err="1" smtClean="0"/>
              <a:t>Introduzir</a:t>
            </a:r>
            <a:r>
              <a:rPr lang="en-US" dirty="0" smtClean="0"/>
              <a:t> </a:t>
            </a:r>
            <a:r>
              <a:rPr lang="en-US" dirty="0" err="1" smtClean="0"/>
              <a:t>padrões</a:t>
            </a:r>
            <a:endParaRPr lang="en-US" dirty="0" smtClean="0"/>
          </a:p>
          <a:p>
            <a:pPr lvl="1"/>
            <a:r>
              <a:rPr lang="en-US" dirty="0" err="1" smtClean="0"/>
              <a:t>Documentação</a:t>
            </a:r>
            <a:r>
              <a:rPr lang="en-US" dirty="0"/>
              <a:t>, </a:t>
            </a:r>
            <a:r>
              <a:rPr lang="en-US" dirty="0" err="1"/>
              <a:t>nomenclatura</a:t>
            </a:r>
            <a:r>
              <a:rPr lang="en-US" dirty="0"/>
              <a:t>, </a:t>
            </a:r>
            <a:r>
              <a:rPr lang="en-US" dirty="0" err="1" smtClean="0"/>
              <a:t>armazenamento</a:t>
            </a:r>
            <a:r>
              <a:rPr lang="en-US" dirty="0" smtClean="0"/>
              <a:t>, </a:t>
            </a:r>
            <a:r>
              <a:rPr lang="en-US" dirty="0" err="1" smtClean="0"/>
              <a:t>procedimentos</a:t>
            </a:r>
            <a:r>
              <a:rPr lang="en-US" dirty="0"/>
              <a:t>...</a:t>
            </a:r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Histórico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BR" b="1" i="1" dirty="0"/>
              <a:t>Gestão de Configuração de Software</a:t>
            </a:r>
          </a:p>
          <a:p>
            <a:r>
              <a:rPr lang="pt-BR" dirty="0"/>
              <a:t> Teve início no final dos anos 60</a:t>
            </a:r>
          </a:p>
          <a:p>
            <a:r>
              <a:rPr lang="pt-BR" dirty="0"/>
              <a:t> Padrões militares americanos incluíam </a:t>
            </a:r>
            <a:r>
              <a:rPr lang="pt-BR" i="1" dirty="0"/>
              <a:t>Gestão de </a:t>
            </a:r>
            <a:r>
              <a:rPr lang="pt-BR" i="1" dirty="0" smtClean="0"/>
              <a:t>Configuração </a:t>
            </a:r>
            <a:r>
              <a:rPr lang="en-US" dirty="0" smtClean="0"/>
              <a:t>(</a:t>
            </a:r>
            <a:r>
              <a:rPr lang="en-US" dirty="0" err="1" smtClean="0"/>
              <a:t>anos</a:t>
            </a:r>
            <a:r>
              <a:rPr lang="en-US" dirty="0" smtClean="0"/>
              <a:t> </a:t>
            </a:r>
            <a:r>
              <a:rPr lang="en-US" dirty="0"/>
              <a:t>70)</a:t>
            </a:r>
          </a:p>
          <a:p>
            <a:r>
              <a:rPr lang="pt-BR" dirty="0" smtClean="0"/>
              <a:t>Evolução </a:t>
            </a:r>
            <a:r>
              <a:rPr lang="pt-BR" dirty="0"/>
              <a:t>dos Processos de Desenvolvimento de Software</a:t>
            </a:r>
          </a:p>
          <a:p>
            <a:r>
              <a:rPr lang="pt-BR" dirty="0"/>
              <a:t> Criação de Modelos de </a:t>
            </a:r>
            <a:r>
              <a:rPr lang="pt-BR" dirty="0" smtClean="0"/>
              <a:t>Referência</a:t>
            </a:r>
          </a:p>
          <a:p>
            <a:pPr lvl="1"/>
            <a:r>
              <a:rPr lang="en-US" dirty="0" smtClean="0"/>
              <a:t>Ex</a:t>
            </a:r>
            <a:r>
              <a:rPr lang="en-US" dirty="0"/>
              <a:t>: ISO 12207</a:t>
            </a:r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Vantagens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Permite o controle de versões e </a:t>
            </a:r>
            <a:r>
              <a:rPr lang="pt-BR" i="1" dirty="0"/>
              <a:t>releases do software</a:t>
            </a:r>
          </a:p>
          <a:p>
            <a:r>
              <a:rPr lang="pt-BR" dirty="0"/>
              <a:t> Viabiliza a integração entre os membros da equipe</a:t>
            </a:r>
          </a:p>
          <a:p>
            <a:r>
              <a:rPr lang="pt-BR" dirty="0"/>
              <a:t> Incrementa a qualidade nas diversas fases de </a:t>
            </a:r>
            <a:r>
              <a:rPr lang="pt-BR" dirty="0" smtClean="0"/>
              <a:t>desenvolvimento </a:t>
            </a:r>
            <a:r>
              <a:rPr lang="en-US" dirty="0" smtClean="0"/>
              <a:t>de </a:t>
            </a:r>
            <a:r>
              <a:rPr lang="en-US" dirty="0"/>
              <a:t>software</a:t>
            </a:r>
          </a:p>
          <a:p>
            <a:r>
              <a:rPr lang="pt-BR" dirty="0" smtClean="0"/>
              <a:t>Garante </a:t>
            </a:r>
            <a:r>
              <a:rPr lang="pt-BR" dirty="0"/>
              <a:t>a </a:t>
            </a:r>
            <a:r>
              <a:rPr lang="pt-BR" dirty="0" err="1"/>
              <a:t>rastreabilidade</a:t>
            </a:r>
            <a:r>
              <a:rPr lang="pt-BR" dirty="0"/>
              <a:t> entre o produto de software e </a:t>
            </a:r>
            <a:r>
              <a:rPr lang="pt-BR" dirty="0" smtClean="0"/>
              <a:t>suas partes </a:t>
            </a:r>
            <a:r>
              <a:rPr lang="pt-BR" dirty="0"/>
              <a:t>constituintes (em suas várias versões)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trabalha</a:t>
            </a:r>
            <a:r>
              <a:rPr lang="en-US" dirty="0" smtClean="0"/>
              <a:t> com GCS?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295400"/>
            <a:ext cx="818602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 </a:t>
            </a:r>
            <a:r>
              <a:rPr lang="en-US" sz="3600" dirty="0" err="1" smtClean="0"/>
              <a:t>Profissional</a:t>
            </a:r>
            <a:r>
              <a:rPr lang="en-US" sz="3600" dirty="0" smtClean="0"/>
              <a:t>: </a:t>
            </a:r>
            <a:r>
              <a:rPr lang="en-US" sz="3600" dirty="0" err="1" smtClean="0"/>
              <a:t>Gerente</a:t>
            </a:r>
            <a:r>
              <a:rPr lang="en-US" sz="3600" dirty="0" smtClean="0"/>
              <a:t> de </a:t>
            </a:r>
            <a:r>
              <a:rPr lang="en-US" sz="3600" dirty="0" err="1" smtClean="0"/>
              <a:t>Configuração</a:t>
            </a:r>
            <a:endParaRPr lang="en-US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76800"/>
          </a:xfrm>
        </p:spPr>
        <p:txBody>
          <a:bodyPr>
            <a:noAutofit/>
          </a:bodyPr>
          <a:lstStyle/>
          <a:p>
            <a:r>
              <a:rPr lang="pt-BR" sz="2000" dirty="0" smtClean="0"/>
              <a:t>São Paulo-SP na empresa "5A Consultoria"</a:t>
            </a:r>
            <a:br>
              <a:rPr lang="pt-BR" sz="2000" dirty="0" smtClean="0"/>
            </a:br>
            <a:r>
              <a:rPr lang="pt-BR" sz="2000" dirty="0" err="1" smtClean="0"/>
              <a:t>Nivel</a:t>
            </a:r>
            <a:r>
              <a:rPr lang="pt-BR" sz="2000" dirty="0" smtClean="0"/>
              <a:t>: Gerência      - </a:t>
            </a:r>
            <a:r>
              <a:rPr lang="pt-BR" sz="2000" dirty="0" smtClean="0"/>
              <a:t>Necessário inglês</a:t>
            </a:r>
            <a:r>
              <a:rPr lang="pt-BR" sz="2000" dirty="0" smtClean="0"/>
              <a:t>                </a:t>
            </a:r>
          </a:p>
          <a:p>
            <a:r>
              <a:rPr lang="pt-BR" sz="2000" dirty="0" smtClean="0"/>
              <a:t>Perfil: </a:t>
            </a:r>
            <a:br>
              <a:rPr lang="pt-BR" sz="2000" dirty="0" smtClean="0"/>
            </a:br>
            <a:r>
              <a:rPr lang="pt-BR" sz="2000" dirty="0" smtClean="0"/>
              <a:t>   A 5A Consultoria atua no mercado Corporativo de TI busca: </a:t>
            </a:r>
            <a:br>
              <a:rPr lang="pt-BR" sz="2000" dirty="0" smtClean="0"/>
            </a:br>
            <a:r>
              <a:rPr lang="pt-BR" sz="2000" b="1" dirty="0" smtClean="0"/>
              <a:t>Gerente de Configuração </a:t>
            </a:r>
            <a:r>
              <a:rPr lang="pt-BR" sz="2000" dirty="0" smtClean="0"/>
              <a:t/>
            </a:r>
            <a:br>
              <a:rPr lang="pt-BR" sz="2000" dirty="0" smtClean="0"/>
            </a:br>
            <a:r>
              <a:rPr lang="pt-BR" sz="2000" b="1" dirty="0" smtClean="0"/>
              <a:t>Atividades: </a:t>
            </a:r>
            <a:r>
              <a:rPr lang="pt-BR" sz="2000" dirty="0" smtClean="0"/>
              <a:t>Gerenciar as configurações durante o processo de desenvolvimento  (incluindo controle do </a:t>
            </a:r>
            <a:r>
              <a:rPr lang="pt-BR" sz="2000" dirty="0" err="1" smtClean="0"/>
              <a:t>versionamento</a:t>
            </a:r>
            <a:r>
              <a:rPr lang="pt-BR" sz="2000" dirty="0" smtClean="0"/>
              <a:t> dos códigos), migração dos sistemas entre os ambientes(incluindo BD), implementar melhorias nos processos de publicação e configuração dos projetos, desenvolver estratégias de </a:t>
            </a:r>
            <a:r>
              <a:rPr lang="pt-BR" sz="2000" dirty="0" err="1" smtClean="0"/>
              <a:t>branch</a:t>
            </a:r>
            <a:r>
              <a:rPr lang="pt-BR" sz="2000" dirty="0" smtClean="0"/>
              <a:t> e merge para suportar as fases de desenvolvimento,criação de </a:t>
            </a:r>
            <a:r>
              <a:rPr lang="pt-BR" sz="2000" dirty="0" err="1" smtClean="0"/>
              <a:t>builds</a:t>
            </a:r>
            <a:r>
              <a:rPr lang="pt-BR" sz="2000" dirty="0" smtClean="0"/>
              <a:t> automatizados,definição de rotinas de </a:t>
            </a:r>
            <a:r>
              <a:rPr lang="pt-BR" sz="2000" dirty="0" err="1" smtClean="0"/>
              <a:t>rollback</a:t>
            </a:r>
            <a:r>
              <a:rPr lang="pt-BR" sz="2000" dirty="0" smtClean="0"/>
              <a:t> para as versões publicadas. </a:t>
            </a:r>
            <a:br>
              <a:rPr lang="pt-BR" sz="2000" dirty="0" smtClean="0"/>
            </a:br>
            <a:r>
              <a:rPr lang="pt-BR" sz="2000" dirty="0" smtClean="0"/>
              <a:t>Requisitos: Configuração de aplicações utilizando IIS,gerenciar vários </a:t>
            </a:r>
            <a:r>
              <a:rPr lang="pt-BR" sz="2000" dirty="0" err="1" smtClean="0"/>
              <a:t>branches</a:t>
            </a:r>
            <a:r>
              <a:rPr lang="pt-BR" sz="2000" dirty="0" smtClean="0"/>
              <a:t>  e merges, Visual Studio </a:t>
            </a:r>
            <a:r>
              <a:rPr lang="pt-BR" sz="2000" dirty="0" err="1" smtClean="0"/>
              <a:t>Team</a:t>
            </a:r>
            <a:r>
              <a:rPr lang="pt-BR" sz="2000" dirty="0" smtClean="0"/>
              <a:t> System(preferencial) ou software de controle de código similar(GIT, SVN),SQL Server: scripts e atualizar objetos,criação de </a:t>
            </a:r>
            <a:r>
              <a:rPr lang="pt-BR" sz="2000" dirty="0" err="1" smtClean="0"/>
              <a:t>queries</a:t>
            </a:r>
            <a:r>
              <a:rPr lang="pt-BR" sz="2000" dirty="0" smtClean="0"/>
              <a:t> SQL </a:t>
            </a:r>
            <a:br>
              <a:rPr lang="pt-BR" sz="2000" dirty="0" smtClean="0"/>
            </a:br>
            <a:r>
              <a:rPr lang="pt-BR" sz="2000" dirty="0" smtClean="0"/>
              <a:t>Desejável Formação Completa e Inglês Avançado</a:t>
            </a:r>
            <a:endParaRPr lang="en-US" sz="2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629400" y="648866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 Index </a:t>
            </a:r>
            <a:r>
              <a:rPr lang="en-US" dirty="0" err="1" smtClean="0"/>
              <a:t>Empregos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 </a:t>
            </a:r>
            <a:r>
              <a:rPr lang="en-US" sz="3600" dirty="0" err="1" smtClean="0"/>
              <a:t>Profissional</a:t>
            </a:r>
            <a:r>
              <a:rPr lang="en-US" sz="3600" dirty="0" smtClean="0"/>
              <a:t>: </a:t>
            </a:r>
            <a:r>
              <a:rPr lang="en-US" sz="3600" dirty="0" err="1" smtClean="0"/>
              <a:t>Gerente</a:t>
            </a:r>
            <a:r>
              <a:rPr lang="en-US" sz="3600" dirty="0" smtClean="0"/>
              <a:t> de </a:t>
            </a:r>
            <a:r>
              <a:rPr lang="en-US" sz="3600" dirty="0" err="1" smtClean="0"/>
              <a:t>Configuração</a:t>
            </a:r>
            <a:endParaRPr lang="en-US" sz="36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835" y="1219200"/>
            <a:ext cx="703191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6248400" y="64886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 </a:t>
            </a:r>
            <a:r>
              <a:rPr lang="en-US" dirty="0" err="1" smtClean="0"/>
              <a:t>Empregocerto</a:t>
            </a:r>
            <a:r>
              <a:rPr lang="en-US" dirty="0" smtClean="0"/>
              <a:t> UOL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Onde</a:t>
            </a:r>
            <a:r>
              <a:rPr lang="en-US" dirty="0" smtClean="0"/>
              <a:t> a GCS 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inserida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609" y="1371600"/>
            <a:ext cx="7821037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atividades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/>
              <a:t>Planejar a Gestão de Configuração</a:t>
            </a:r>
          </a:p>
          <a:p>
            <a:r>
              <a:rPr lang="en-US" dirty="0"/>
              <a:t> </a:t>
            </a:r>
            <a:r>
              <a:rPr lang="en-US" dirty="0" err="1"/>
              <a:t>Identificar</a:t>
            </a:r>
            <a:r>
              <a:rPr lang="en-US" dirty="0"/>
              <a:t> a </a:t>
            </a:r>
            <a:r>
              <a:rPr lang="en-US" dirty="0" err="1"/>
              <a:t>Configuração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Controlar</a:t>
            </a:r>
            <a:r>
              <a:rPr lang="en-US" dirty="0"/>
              <a:t> as </a:t>
            </a:r>
            <a:r>
              <a:rPr lang="en-US" dirty="0" err="1"/>
              <a:t>Mudanças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err="1"/>
              <a:t>Administrar</a:t>
            </a:r>
            <a:r>
              <a:rPr lang="en-US" dirty="0"/>
              <a:t> Baselines</a:t>
            </a:r>
          </a:p>
          <a:p>
            <a:r>
              <a:rPr lang="pt-BR" dirty="0" smtClean="0"/>
              <a:t>Relatar </a:t>
            </a:r>
            <a:r>
              <a:rPr lang="pt-BR" dirty="0"/>
              <a:t>a Situação da Configuração</a:t>
            </a:r>
          </a:p>
          <a:p>
            <a:r>
              <a:rPr lang="en-US" dirty="0"/>
              <a:t> </a:t>
            </a:r>
            <a:r>
              <a:rPr lang="en-US" dirty="0" err="1"/>
              <a:t>Realizar</a:t>
            </a:r>
            <a:r>
              <a:rPr lang="en-US" dirty="0"/>
              <a:t> </a:t>
            </a:r>
            <a:r>
              <a:rPr lang="en-US" dirty="0" err="1"/>
              <a:t>Auditorias</a:t>
            </a:r>
            <a:r>
              <a:rPr lang="en-US" dirty="0"/>
              <a:t> de </a:t>
            </a:r>
            <a:r>
              <a:rPr lang="en-US" dirty="0" err="1"/>
              <a:t>Configuração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Referências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Aula </a:t>
            </a:r>
            <a:r>
              <a:rPr lang="en-US" dirty="0" err="1" smtClean="0"/>
              <a:t>pós</a:t>
            </a:r>
            <a:r>
              <a:rPr lang="en-US" dirty="0" smtClean="0"/>
              <a:t> </a:t>
            </a:r>
            <a:r>
              <a:rPr lang="en-US" dirty="0" err="1" smtClean="0"/>
              <a:t>graduação</a:t>
            </a:r>
            <a:r>
              <a:rPr lang="en-US" dirty="0" smtClean="0"/>
              <a:t> de </a:t>
            </a:r>
            <a:r>
              <a:rPr lang="en-US" dirty="0" err="1" smtClean="0"/>
              <a:t>gerência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r>
              <a:rPr lang="en-US" dirty="0" smtClean="0"/>
              <a:t> – Prof. </a:t>
            </a:r>
            <a:r>
              <a:rPr lang="en-US" dirty="0" err="1" smtClean="0"/>
              <a:t>Misael</a:t>
            </a:r>
            <a:r>
              <a:rPr lang="en-US" dirty="0" smtClean="0"/>
              <a:t> Santos</a:t>
            </a:r>
          </a:p>
          <a:p>
            <a:r>
              <a:rPr lang="en-US" dirty="0"/>
              <a:t>PRESSMAN, R. S., </a:t>
            </a:r>
            <a:r>
              <a:rPr lang="en-US" i="1" dirty="0" err="1"/>
              <a:t>Engenharia</a:t>
            </a:r>
            <a:r>
              <a:rPr lang="en-US" i="1" dirty="0"/>
              <a:t> de Software, 6ª. ed., 2006.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Mudanças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i="1" dirty="0"/>
              <a:t>“Não há nada permanente, exceto a mudança</a:t>
            </a:r>
            <a:r>
              <a:rPr lang="pt-BR" i="1" dirty="0" smtClean="0"/>
              <a:t>” </a:t>
            </a:r>
            <a:r>
              <a:rPr lang="en-US" i="1" dirty="0" smtClean="0"/>
              <a:t>(</a:t>
            </a:r>
            <a:r>
              <a:rPr lang="en-US" i="1" dirty="0" err="1"/>
              <a:t>Heráclito</a:t>
            </a:r>
            <a:r>
              <a:rPr lang="en-US" i="1" dirty="0"/>
              <a:t>, 500 </a:t>
            </a:r>
            <a:r>
              <a:rPr lang="en-US" i="1" dirty="0" err="1"/>
              <a:t>a.C</a:t>
            </a:r>
            <a:r>
              <a:rPr lang="en-US" i="1" dirty="0" smtClean="0"/>
              <a:t>.)</a:t>
            </a:r>
          </a:p>
          <a:p>
            <a:endParaRPr lang="en-US" i="1" dirty="0"/>
          </a:p>
          <a:p>
            <a:r>
              <a:rPr lang="pt-BR" dirty="0"/>
              <a:t> </a:t>
            </a:r>
            <a:r>
              <a:rPr lang="pt-BR" i="1" dirty="0"/>
              <a:t>A maioria das modificações no software é justificável</a:t>
            </a:r>
            <a:r>
              <a:rPr lang="pt-BR" i="1" dirty="0" smtClean="0"/>
              <a:t>.</a:t>
            </a:r>
          </a:p>
          <a:p>
            <a:endParaRPr lang="pt-BR" i="1" dirty="0"/>
          </a:p>
          <a:p>
            <a:r>
              <a:rPr lang="pt-BR" i="1" dirty="0"/>
              <a:t>Assim não vale a pena se queixar delas. Em vez </a:t>
            </a:r>
            <a:r>
              <a:rPr lang="pt-BR" i="1" dirty="0" smtClean="0"/>
              <a:t>disso, </a:t>
            </a:r>
            <a:r>
              <a:rPr lang="en-US" i="1" dirty="0" err="1" smtClean="0"/>
              <a:t>certifique</a:t>
            </a:r>
            <a:r>
              <a:rPr lang="en-US" i="1" dirty="0" smtClean="0"/>
              <a:t>-se </a:t>
            </a:r>
            <a:r>
              <a:rPr lang="en-US" i="1" dirty="0"/>
              <a:t>de </a:t>
            </a:r>
            <a:r>
              <a:rPr lang="en-US" i="1" dirty="0" err="1"/>
              <a:t>que</a:t>
            </a:r>
            <a:r>
              <a:rPr lang="en-US" i="1" dirty="0"/>
              <a:t> </a:t>
            </a:r>
            <a:r>
              <a:rPr lang="en-US" i="1" dirty="0" err="1"/>
              <a:t>dispõe</a:t>
            </a:r>
            <a:r>
              <a:rPr lang="en-US" i="1" dirty="0"/>
              <a:t> de </a:t>
            </a:r>
            <a:r>
              <a:rPr lang="en-US" i="1" dirty="0" err="1"/>
              <a:t>mecanismos</a:t>
            </a:r>
            <a:r>
              <a:rPr lang="en-US" i="1" dirty="0"/>
              <a:t> </a:t>
            </a:r>
            <a:r>
              <a:rPr lang="en-US" i="1" dirty="0" err="1"/>
              <a:t>para</a:t>
            </a:r>
            <a:r>
              <a:rPr lang="en-US" i="1" dirty="0"/>
              <a:t> </a:t>
            </a:r>
            <a:r>
              <a:rPr lang="en-US" i="1" dirty="0" err="1" smtClean="0"/>
              <a:t>cuidar</a:t>
            </a:r>
            <a:r>
              <a:rPr lang="en-US" i="1" dirty="0" smtClean="0"/>
              <a:t> </a:t>
            </a:r>
            <a:r>
              <a:rPr lang="en-US" i="1" dirty="0" err="1" smtClean="0"/>
              <a:t>delas</a:t>
            </a:r>
            <a:r>
              <a:rPr lang="en-US" i="1" dirty="0"/>
              <a:t>.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Mudanças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Origens</a:t>
            </a:r>
            <a:r>
              <a:rPr lang="en-US" dirty="0"/>
              <a:t> </a:t>
            </a:r>
            <a:r>
              <a:rPr lang="en-US" dirty="0" err="1"/>
              <a:t>Comuns</a:t>
            </a:r>
            <a:r>
              <a:rPr lang="en-US" dirty="0"/>
              <a:t> das </a:t>
            </a:r>
            <a:r>
              <a:rPr lang="en-US" dirty="0" err="1" smtClean="0"/>
              <a:t>Modificações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Novas </a:t>
            </a:r>
            <a:r>
              <a:rPr lang="pt-BR" dirty="0"/>
              <a:t>condições de negócio ou </a:t>
            </a:r>
            <a:r>
              <a:rPr lang="pt-BR" dirty="0" smtClean="0"/>
              <a:t>mercado</a:t>
            </a:r>
          </a:p>
          <a:p>
            <a:pPr lvl="1"/>
            <a:r>
              <a:rPr lang="en-US" dirty="0" smtClean="0"/>
              <a:t>Novas </a:t>
            </a:r>
            <a:r>
              <a:rPr lang="en-US" dirty="0" err="1"/>
              <a:t>necessidades</a:t>
            </a:r>
            <a:r>
              <a:rPr lang="en-US" dirty="0"/>
              <a:t> do </a:t>
            </a:r>
            <a:r>
              <a:rPr lang="en-US" dirty="0" err="1" smtClean="0"/>
              <a:t>cliente</a:t>
            </a:r>
            <a:endParaRPr lang="en-US" dirty="0" smtClean="0"/>
          </a:p>
          <a:p>
            <a:pPr lvl="1"/>
            <a:r>
              <a:rPr lang="en-US" dirty="0" err="1" smtClean="0"/>
              <a:t>Reorganização</a:t>
            </a:r>
            <a:r>
              <a:rPr lang="en-US" dirty="0" smtClean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crescimento</a:t>
            </a:r>
            <a:r>
              <a:rPr lang="en-US" dirty="0"/>
              <a:t>/</a:t>
            </a:r>
            <a:r>
              <a:rPr lang="en-US" dirty="0" err="1"/>
              <a:t>diminuição</a:t>
            </a:r>
            <a:r>
              <a:rPr lang="en-US" dirty="0"/>
              <a:t> </a:t>
            </a:r>
            <a:r>
              <a:rPr lang="en-US" dirty="0" smtClean="0"/>
              <a:t>dos </a:t>
            </a:r>
            <a:r>
              <a:rPr lang="en-US" dirty="0" err="1" smtClean="0"/>
              <a:t>negócios</a:t>
            </a:r>
            <a:endParaRPr lang="en-US" dirty="0" smtClean="0"/>
          </a:p>
          <a:p>
            <a:pPr lvl="1"/>
            <a:r>
              <a:rPr lang="pt-BR" dirty="0" smtClean="0"/>
              <a:t>Restrições </a:t>
            </a:r>
            <a:r>
              <a:rPr lang="pt-BR" dirty="0"/>
              <a:t>de orçamento ou cronograma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Motivação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Desenvolvimento</a:t>
            </a:r>
            <a:r>
              <a:rPr lang="en-US" dirty="0"/>
              <a:t> </a:t>
            </a:r>
            <a:r>
              <a:rPr lang="en-US" dirty="0" err="1" smtClean="0"/>
              <a:t>Paralelo</a:t>
            </a:r>
            <a:endParaRPr lang="en-US" dirty="0" smtClean="0"/>
          </a:p>
          <a:p>
            <a:pPr lvl="1"/>
            <a:r>
              <a:rPr lang="pt-BR" dirty="0" smtClean="0"/>
              <a:t>Projeto </a:t>
            </a:r>
            <a:r>
              <a:rPr lang="pt-BR" dirty="0"/>
              <a:t>de Reestruturação de um Software em </a:t>
            </a:r>
            <a:r>
              <a:rPr lang="pt-BR" dirty="0" smtClean="0"/>
              <a:t>Produção:</a:t>
            </a:r>
          </a:p>
          <a:p>
            <a:pPr lvl="1"/>
            <a:r>
              <a:rPr lang="pt-BR" dirty="0" smtClean="0"/>
              <a:t>Implementação </a:t>
            </a:r>
            <a:r>
              <a:rPr lang="pt-BR" dirty="0"/>
              <a:t>de novas funcionalidades X correção de </a:t>
            </a:r>
            <a:r>
              <a:rPr lang="pt-BR" dirty="0" err="1" smtClean="0"/>
              <a:t>bugs</a:t>
            </a:r>
            <a:r>
              <a:rPr lang="pt-BR" dirty="0" smtClean="0"/>
              <a:t>.</a:t>
            </a:r>
          </a:p>
          <a:p>
            <a:pPr lvl="1"/>
            <a:r>
              <a:rPr lang="pt-BR" dirty="0" smtClean="0"/>
              <a:t>Projeto </a:t>
            </a:r>
            <a:r>
              <a:rPr lang="pt-BR" dirty="0"/>
              <a:t>para Correção de </a:t>
            </a:r>
            <a:r>
              <a:rPr lang="pt-BR" dirty="0" smtClean="0"/>
              <a:t>Falhas</a:t>
            </a:r>
          </a:p>
          <a:p>
            <a:pPr lvl="1"/>
            <a:r>
              <a:rPr lang="pt-BR" dirty="0" smtClean="0"/>
              <a:t>Impacto </a:t>
            </a:r>
            <a:r>
              <a:rPr lang="pt-BR" dirty="0"/>
              <a:t>sobre vários elementos do </a:t>
            </a:r>
            <a:r>
              <a:rPr lang="pt-BR" dirty="0" smtClean="0"/>
              <a:t>sistema.</a:t>
            </a:r>
          </a:p>
          <a:p>
            <a:pPr lvl="1"/>
            <a:r>
              <a:rPr lang="pt-BR" dirty="0" smtClean="0"/>
              <a:t>Nem </a:t>
            </a:r>
            <a:r>
              <a:rPr lang="pt-BR" dirty="0"/>
              <a:t>todas as partes envolvidas são </a:t>
            </a:r>
            <a:r>
              <a:rPr lang="pt-BR" dirty="0" smtClean="0"/>
              <a:t>avisadas.</a:t>
            </a:r>
          </a:p>
          <a:p>
            <a:pPr lvl="1"/>
            <a:r>
              <a:rPr lang="pt-BR" dirty="0" smtClean="0"/>
              <a:t>Após </a:t>
            </a:r>
            <a:r>
              <a:rPr lang="pt-BR" dirty="0"/>
              <a:t>a implantação outras funcionalidades apareceram com novos </a:t>
            </a:r>
            <a:r>
              <a:rPr lang="pt-BR" dirty="0" err="1"/>
              <a:t>bugs</a:t>
            </a:r>
            <a:r>
              <a:rPr lang="pt-BR" dirty="0"/>
              <a:t>.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Desenvolvimento</a:t>
            </a:r>
            <a:r>
              <a:rPr lang="en-US" dirty="0" smtClean="0"/>
              <a:t> </a:t>
            </a:r>
            <a:r>
              <a:rPr lang="en-US" dirty="0" err="1" smtClean="0"/>
              <a:t>Paralelo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392" y="1795463"/>
            <a:ext cx="8238846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Múltiplas</a:t>
            </a:r>
            <a:r>
              <a:rPr lang="en-US" dirty="0" smtClean="0"/>
              <a:t> </a:t>
            </a:r>
            <a:r>
              <a:rPr lang="en-US" dirty="0" err="1" smtClean="0"/>
              <a:t>Versões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14311"/>
            <a:ext cx="4062351" cy="463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4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Motivação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Falta de sincronismo entre </a:t>
            </a:r>
            <a:r>
              <a:rPr lang="pt-BR" dirty="0" smtClean="0"/>
              <a:t>atividade</a:t>
            </a:r>
            <a:endParaRPr lang="en-US" dirty="0" smtClean="0"/>
          </a:p>
          <a:p>
            <a:pPr lvl="1"/>
            <a:r>
              <a:rPr lang="pt-BR" dirty="0" smtClean="0"/>
              <a:t>Mudanças </a:t>
            </a:r>
            <a:r>
              <a:rPr lang="pt-BR" dirty="0"/>
              <a:t>interdependentes não implantadas juntas</a:t>
            </a:r>
          </a:p>
          <a:p>
            <a:r>
              <a:rPr lang="en-US" dirty="0"/>
              <a:t> </a:t>
            </a:r>
            <a:r>
              <a:rPr lang="en-US" dirty="0" err="1"/>
              <a:t>Notificação</a:t>
            </a:r>
            <a:r>
              <a:rPr lang="en-US" dirty="0"/>
              <a:t> </a:t>
            </a:r>
            <a:r>
              <a:rPr lang="en-US" dirty="0" err="1" smtClean="0"/>
              <a:t>Limitada</a:t>
            </a:r>
            <a:endParaRPr lang="en-US" dirty="0" smtClean="0"/>
          </a:p>
          <a:p>
            <a:pPr lvl="1"/>
            <a:r>
              <a:rPr lang="pt-BR" dirty="0" smtClean="0"/>
              <a:t>Ao </a:t>
            </a:r>
            <a:r>
              <a:rPr lang="pt-BR" dirty="0"/>
              <a:t>se resolver algum problema num dado </a:t>
            </a:r>
            <a:r>
              <a:rPr lang="pt-BR" dirty="0" smtClean="0"/>
              <a:t>artefato compartilhado</a:t>
            </a:r>
            <a:r>
              <a:rPr lang="pt-BR" dirty="0"/>
              <a:t>, a mudança deve ser notificada</a:t>
            </a:r>
          </a:p>
          <a:p>
            <a:r>
              <a:rPr lang="en-US" dirty="0" err="1" smtClean="0"/>
              <a:t>Conflito</a:t>
            </a:r>
            <a:r>
              <a:rPr lang="en-US" dirty="0" smtClean="0"/>
              <a:t> </a:t>
            </a:r>
            <a:r>
              <a:rPr lang="en-US" dirty="0"/>
              <a:t>entre </a:t>
            </a:r>
            <a:r>
              <a:rPr lang="en-US" dirty="0" err="1"/>
              <a:t>atividades</a:t>
            </a:r>
            <a:r>
              <a:rPr lang="en-US" dirty="0"/>
              <a:t> </a:t>
            </a:r>
            <a:r>
              <a:rPr lang="en-US" dirty="0" err="1" smtClean="0"/>
              <a:t>paralelas</a:t>
            </a:r>
            <a:endParaRPr lang="en-US" dirty="0" smtClean="0"/>
          </a:p>
          <a:p>
            <a:pPr lvl="1"/>
            <a:r>
              <a:rPr lang="pt-BR" dirty="0" smtClean="0"/>
              <a:t>Uma </a:t>
            </a:r>
            <a:r>
              <a:rPr lang="pt-BR" dirty="0"/>
              <a:t>das duas é suspensa, até que a outra seja concluída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Motivação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Falta de Controle de </a:t>
            </a:r>
            <a:r>
              <a:rPr lang="pt-BR" dirty="0" smtClean="0"/>
              <a:t>Modificações</a:t>
            </a:r>
          </a:p>
          <a:p>
            <a:pPr lvl="1"/>
            <a:r>
              <a:rPr lang="pt-BR" dirty="0" smtClean="0"/>
              <a:t>Em </a:t>
            </a:r>
            <a:r>
              <a:rPr lang="pt-BR" dirty="0"/>
              <a:t>que versão foi realizada a </a:t>
            </a:r>
            <a:r>
              <a:rPr lang="pt-BR" dirty="0" smtClean="0"/>
              <a:t>correção?</a:t>
            </a:r>
          </a:p>
          <a:p>
            <a:pPr lvl="1"/>
            <a:r>
              <a:rPr lang="pt-BR" dirty="0" smtClean="0"/>
              <a:t>Qual </a:t>
            </a:r>
            <a:r>
              <a:rPr lang="pt-BR" dirty="0"/>
              <a:t>é a versão mais </a:t>
            </a:r>
            <a:r>
              <a:rPr lang="pt-BR" dirty="0" smtClean="0"/>
              <a:t>atual?</a:t>
            </a:r>
          </a:p>
          <a:p>
            <a:pPr lvl="1"/>
            <a:r>
              <a:rPr lang="pt-BR" dirty="0" smtClean="0"/>
              <a:t>Quem </a:t>
            </a:r>
            <a:r>
              <a:rPr lang="pt-BR" dirty="0"/>
              <a:t>foi o responsável pela </a:t>
            </a:r>
            <a:r>
              <a:rPr lang="pt-BR" dirty="0" smtClean="0"/>
              <a:t>mudança?</a:t>
            </a:r>
          </a:p>
          <a:p>
            <a:pPr lvl="1"/>
            <a:r>
              <a:rPr lang="pt-BR" dirty="0" smtClean="0"/>
              <a:t>O </a:t>
            </a:r>
            <a:r>
              <a:rPr lang="pt-BR" dirty="0"/>
              <a:t>que realmente foi </a:t>
            </a:r>
            <a:r>
              <a:rPr lang="pt-BR" dirty="0" smtClean="0"/>
              <a:t>modificado?</a:t>
            </a:r>
          </a:p>
          <a:p>
            <a:pPr lvl="1"/>
            <a:r>
              <a:rPr lang="en-US" dirty="0" err="1" smtClean="0"/>
              <a:t>Quando</a:t>
            </a:r>
            <a:r>
              <a:rPr lang="en-US" dirty="0" smtClean="0"/>
              <a:t>?</a:t>
            </a:r>
          </a:p>
          <a:p>
            <a:r>
              <a:rPr lang="pt-BR" dirty="0" smtClean="0"/>
              <a:t>Perda do fonte de um programa</a:t>
            </a:r>
          </a:p>
          <a:p>
            <a:r>
              <a:rPr lang="pt-BR" dirty="0" smtClean="0"/>
              <a:t> Impossibilidade de recuperar uma determinada versão do </a:t>
            </a:r>
            <a:r>
              <a:rPr lang="en-US" dirty="0" err="1" smtClean="0"/>
              <a:t>sistema</a:t>
            </a:r>
            <a:endParaRPr lang="en-US" dirty="0" smtClean="0"/>
          </a:p>
          <a:p>
            <a:pPr lvl="1"/>
            <a:r>
              <a:rPr lang="en-US" dirty="0" err="1" smtClean="0"/>
              <a:t>Indisponibilidade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versão</a:t>
            </a:r>
            <a:r>
              <a:rPr lang="en-US" dirty="0" smtClean="0"/>
              <a:t> anterior</a:t>
            </a:r>
          </a:p>
          <a:p>
            <a:pPr lvl="1"/>
            <a:r>
              <a:rPr lang="pt-BR" dirty="0" smtClean="0"/>
              <a:t>Falta de informação sobre a sua composição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352800" y="6400800"/>
            <a:ext cx="3200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864</Words>
  <Application>Microsoft Office PowerPoint</Application>
  <PresentationFormat>Apresentação na tela (4:3)</PresentationFormat>
  <Paragraphs>117</Paragraphs>
  <Slides>26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7" baseType="lpstr">
      <vt:lpstr>Tema do Office</vt:lpstr>
      <vt:lpstr>Gestão de Configuração de Software</vt:lpstr>
      <vt:lpstr>Histórico</vt:lpstr>
      <vt:lpstr>Mudanças</vt:lpstr>
      <vt:lpstr>Mudanças</vt:lpstr>
      <vt:lpstr>Motivação</vt:lpstr>
      <vt:lpstr>Desenvolvimento Paralelo</vt:lpstr>
      <vt:lpstr>Múltiplas Versões</vt:lpstr>
      <vt:lpstr>Motivação</vt:lpstr>
      <vt:lpstr>Motivação</vt:lpstr>
      <vt:lpstr>Motivação</vt:lpstr>
      <vt:lpstr>O que é GCS?</vt:lpstr>
      <vt:lpstr>Slide 12</vt:lpstr>
      <vt:lpstr>O que é GCS?</vt:lpstr>
      <vt:lpstr>O que é GCS?</vt:lpstr>
      <vt:lpstr>O que é GCS?</vt:lpstr>
      <vt:lpstr>GCS</vt:lpstr>
      <vt:lpstr>Abrangência da GCS</vt:lpstr>
      <vt:lpstr>Abrangência da GCS</vt:lpstr>
      <vt:lpstr>Vantagens</vt:lpstr>
      <vt:lpstr>Vantagens</vt:lpstr>
      <vt:lpstr>Quem trabalha com GCS?</vt:lpstr>
      <vt:lpstr>O Profissional: Gerente de Configuração</vt:lpstr>
      <vt:lpstr>O Profissional: Gerente de Configuração</vt:lpstr>
      <vt:lpstr>Onde a GCS está inserida?</vt:lpstr>
      <vt:lpstr>Principais atividades</vt:lpstr>
      <vt:lpstr>Referências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Gestão de Configuração de Software</dc:title>
  <dc:creator>lilian</dc:creator>
  <cp:lastModifiedBy>lilian</cp:lastModifiedBy>
  <cp:revision>16</cp:revision>
  <dcterms:created xsi:type="dcterms:W3CDTF">2012-05-04T08:59:29Z</dcterms:created>
  <dcterms:modified xsi:type="dcterms:W3CDTF">2012-05-04T09:46:00Z</dcterms:modified>
</cp:coreProperties>
</file>